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21" r:id="rId2"/>
  </p:sldMasterIdLst>
  <p:notesMasterIdLst>
    <p:notesMasterId r:id="rId93"/>
  </p:notesMasterIdLst>
  <p:handoutMasterIdLst>
    <p:handoutMasterId r:id="rId94"/>
  </p:handoutMasterIdLst>
  <p:sldIdLst>
    <p:sldId id="260" r:id="rId3"/>
    <p:sldId id="1981" r:id="rId4"/>
    <p:sldId id="2000" r:id="rId5"/>
    <p:sldId id="2001" r:id="rId6"/>
    <p:sldId id="2002" r:id="rId7"/>
    <p:sldId id="412" r:id="rId8"/>
    <p:sldId id="420" r:id="rId9"/>
    <p:sldId id="421" r:id="rId10"/>
    <p:sldId id="1536" r:id="rId11"/>
    <p:sldId id="1980" r:id="rId12"/>
    <p:sldId id="424" r:id="rId13"/>
    <p:sldId id="1934" r:id="rId14"/>
    <p:sldId id="1985" r:id="rId15"/>
    <p:sldId id="1987" r:id="rId16"/>
    <p:sldId id="1986" r:id="rId17"/>
    <p:sldId id="1933" r:id="rId18"/>
    <p:sldId id="1988" r:id="rId19"/>
    <p:sldId id="1989" r:id="rId20"/>
    <p:sldId id="1990" r:id="rId21"/>
    <p:sldId id="1991" r:id="rId22"/>
    <p:sldId id="1992" r:id="rId23"/>
    <p:sldId id="1993" r:id="rId24"/>
    <p:sldId id="1995" r:id="rId25"/>
    <p:sldId id="1994" r:id="rId26"/>
    <p:sldId id="1996" r:id="rId27"/>
    <p:sldId id="1997" r:id="rId28"/>
    <p:sldId id="1999" r:id="rId29"/>
    <p:sldId id="1998" r:id="rId30"/>
    <p:sldId id="1982" r:id="rId31"/>
    <p:sldId id="2004" r:id="rId32"/>
    <p:sldId id="2003" r:id="rId33"/>
    <p:sldId id="2005" r:id="rId34"/>
    <p:sldId id="2007" r:id="rId35"/>
    <p:sldId id="2006" r:id="rId36"/>
    <p:sldId id="2008" r:id="rId37"/>
    <p:sldId id="2009" r:id="rId38"/>
    <p:sldId id="2010" r:id="rId39"/>
    <p:sldId id="2011" r:id="rId40"/>
    <p:sldId id="2012" r:id="rId41"/>
    <p:sldId id="2013" r:id="rId42"/>
    <p:sldId id="2014" r:id="rId43"/>
    <p:sldId id="2015" r:id="rId44"/>
    <p:sldId id="2016" r:id="rId45"/>
    <p:sldId id="2017" r:id="rId46"/>
    <p:sldId id="2018" r:id="rId47"/>
    <p:sldId id="2019" r:id="rId48"/>
    <p:sldId id="2021" r:id="rId49"/>
    <p:sldId id="2020" r:id="rId50"/>
    <p:sldId id="2022" r:id="rId51"/>
    <p:sldId id="2023" r:id="rId52"/>
    <p:sldId id="2024" r:id="rId53"/>
    <p:sldId id="2025" r:id="rId54"/>
    <p:sldId id="2026" r:id="rId55"/>
    <p:sldId id="2027" r:id="rId56"/>
    <p:sldId id="2028" r:id="rId57"/>
    <p:sldId id="2029" r:id="rId58"/>
    <p:sldId id="2030" r:id="rId59"/>
    <p:sldId id="2032" r:id="rId60"/>
    <p:sldId id="2031" r:id="rId61"/>
    <p:sldId id="2033" r:id="rId62"/>
    <p:sldId id="2035" r:id="rId63"/>
    <p:sldId id="2034" r:id="rId64"/>
    <p:sldId id="1983" r:id="rId65"/>
    <p:sldId id="2036" r:id="rId66"/>
    <p:sldId id="2037" r:id="rId67"/>
    <p:sldId id="2039" r:id="rId68"/>
    <p:sldId id="2038" r:id="rId69"/>
    <p:sldId id="2041" r:id="rId70"/>
    <p:sldId id="2040" r:id="rId71"/>
    <p:sldId id="2042" r:id="rId72"/>
    <p:sldId id="2043" r:id="rId73"/>
    <p:sldId id="2044" r:id="rId74"/>
    <p:sldId id="2046" r:id="rId75"/>
    <p:sldId id="2045" r:id="rId76"/>
    <p:sldId id="2047" r:id="rId77"/>
    <p:sldId id="1984" r:id="rId78"/>
    <p:sldId id="2048" r:id="rId79"/>
    <p:sldId id="2049" r:id="rId80"/>
    <p:sldId id="2052" r:id="rId81"/>
    <p:sldId id="2050" r:id="rId82"/>
    <p:sldId id="2051" r:id="rId83"/>
    <p:sldId id="2054" r:id="rId84"/>
    <p:sldId id="2053" r:id="rId85"/>
    <p:sldId id="2056" r:id="rId86"/>
    <p:sldId id="2055" r:id="rId87"/>
    <p:sldId id="2057" r:id="rId88"/>
    <p:sldId id="2058" r:id="rId89"/>
    <p:sldId id="2059" r:id="rId90"/>
    <p:sldId id="2060" r:id="rId91"/>
    <p:sldId id="2061" r:id="rId9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142" clrIdx="0"/>
  <p:cmAuthor id="2" name="Justin Lee" initials="JL" lastIdx="7" clrIdx="1">
    <p:extLst>
      <p:ext uri="{19B8F6BF-5375-455C-9EA6-DF929625EA0E}">
        <p15:presenceInfo xmlns:p15="http://schemas.microsoft.com/office/powerpoint/2012/main" userId="Justin Lee" providerId="None"/>
      </p:ext>
    </p:extLst>
  </p:cmAuthor>
  <p:cmAuthor id="3" name="Jack Threadgill" initials="JT" lastIdx="43" clrIdx="2">
    <p:extLst>
      <p:ext uri="{19B8F6BF-5375-455C-9EA6-DF929625EA0E}">
        <p15:presenceInfo xmlns:p15="http://schemas.microsoft.com/office/powerpoint/2012/main" userId="41d0380ed4e749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5C76"/>
    <a:srgbClr val="144652"/>
    <a:srgbClr val="144852"/>
    <a:srgbClr val="39469E"/>
    <a:srgbClr val="144676"/>
    <a:srgbClr val="005F6A"/>
    <a:srgbClr val="D0E7D2"/>
    <a:srgbClr val="BADFE2"/>
    <a:srgbClr val="674E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88" autoAdjust="0"/>
    <p:restoredTop sz="86134" autoAdjust="0"/>
  </p:normalViewPr>
  <p:slideViewPr>
    <p:cSldViewPr>
      <p:cViewPr varScale="1">
        <p:scale>
          <a:sx n="58" d="100"/>
          <a:sy n="58" d="100"/>
        </p:scale>
        <p:origin x="1220" y="52"/>
      </p:cViewPr>
      <p:guideLst>
        <p:guide orient="horz" pos="2160"/>
        <p:guide pos="2880"/>
      </p:guideLst>
    </p:cSldViewPr>
  </p:slideViewPr>
  <p:outlineViewPr>
    <p:cViewPr>
      <p:scale>
        <a:sx n="33" d="100"/>
        <a:sy n="33" d="100"/>
      </p:scale>
      <p:origin x="0" y="-12492"/>
    </p:cViewPr>
  </p:outlineViewPr>
  <p:notesTextViewPr>
    <p:cViewPr>
      <p:scale>
        <a:sx n="100" d="100"/>
        <a:sy n="100" d="100"/>
      </p:scale>
      <p:origin x="0" y="0"/>
    </p:cViewPr>
  </p:notesTextViewPr>
  <p:sorterViewPr>
    <p:cViewPr>
      <p:scale>
        <a:sx n="51" d="100"/>
        <a:sy n="5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4180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683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88574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70873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9765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9656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331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9800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4743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6112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9347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93654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9427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0004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085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2285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9417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968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5798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71565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9649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82342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6116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7964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9603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3015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5193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0826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70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3546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8845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7703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339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999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5209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1891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8925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61683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4076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475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2361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648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7209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6663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23173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77619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38943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5202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2768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329527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8279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86544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213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4343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38372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77819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42162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791633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4523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724076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0538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04709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6036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49684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457908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74625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56548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75720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327068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80175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0834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05230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39598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484333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29216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808262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31687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90059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43937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08330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4112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7909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742851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271315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207333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3993394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19994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157334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00605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614951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3937900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307106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3791050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716665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157464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extLst>
      <p:ext uri="{BB962C8B-B14F-4D97-AF65-F5344CB8AC3E}">
        <p14:creationId xmlns:p14="http://schemas.microsoft.com/office/powerpoint/2010/main" val="338414676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838200" y="2362200"/>
            <a:ext cx="3008313" cy="1162050"/>
          </a:xfrm>
        </p:spPr>
        <p:txBody>
          <a:bodyPr/>
          <a:lstStyle/>
          <a:p>
            <a:pPr marL="600075" indent="-600075"/>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16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Citric Acid Cycle</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3BFE5B7F-D820-4E86-98FE-A771E93DEA1D}"/>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D40B8924-7436-46A9-9BB5-5008F589DC7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150779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13FF-DCE4-48EE-97D4-848D13E66E2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16.1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Production of Acetyl-CoA (Activated Acetate)</a:t>
            </a:r>
            <a:endParaRPr lang="en-A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4F3D-ADDE-40B1-9F25-251D90994A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Coenzyme A (CoA-SH)</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4" y="1363662"/>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coenzyme A has a reactive thiol (–SH) group that is critical to its role as an acyl carrier</a:t>
            </a:r>
          </a:p>
          <a:p>
            <a:pPr lvl="1"/>
            <a:r>
              <a:rPr lang="en-US" sz="2400" dirty="0">
                <a:latin typeface="Arial" panose="020B0604020202020204" pitchFamily="34" charset="0"/>
                <a:cs typeface="Arial" panose="020B0604020202020204" pitchFamily="34" charset="0"/>
              </a:rPr>
              <a:t>the –SH group forms a </a:t>
            </a:r>
            <a:r>
              <a:rPr lang="en-US" sz="2400" b="1" dirty="0">
                <a:latin typeface="Arial" panose="020B0604020202020204" pitchFamily="34" charset="0"/>
                <a:cs typeface="Arial" panose="020B0604020202020204" pitchFamily="34" charset="0"/>
              </a:rPr>
              <a:t>thioester </a:t>
            </a:r>
            <a:r>
              <a:rPr lang="en-US" sz="2400" dirty="0">
                <a:latin typeface="Arial" panose="020B0604020202020204" pitchFamily="34" charset="0"/>
                <a:cs typeface="Arial" panose="020B0604020202020204" pitchFamily="34" charset="0"/>
              </a:rPr>
              <a:t>with acetate in acetyl-CoA</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structure of coenzyme A.">
            <a:extLst>
              <a:ext uri="{FF2B5EF4-FFF2-40B4-BE49-F238E27FC236}">
                <a16:creationId xmlns:a16="http://schemas.microsoft.com/office/drawing/2014/main" id="{44151546-1620-8E4E-9BF0-8DF4AD8396A4}"/>
              </a:ext>
            </a:extLst>
          </p:cNvPr>
          <p:cNvPicPr>
            <a:picLocks noChangeAspect="1"/>
          </p:cNvPicPr>
          <p:nvPr/>
        </p:nvPicPr>
        <p:blipFill>
          <a:blip r:embed="rId3"/>
          <a:stretch>
            <a:fillRect/>
          </a:stretch>
        </p:blipFill>
        <p:spPr>
          <a:xfrm>
            <a:off x="751672" y="3429000"/>
            <a:ext cx="7640654" cy="3101975"/>
          </a:xfrm>
          <a:prstGeom prst="rect">
            <a:avLst/>
          </a:prstGeom>
        </p:spPr>
      </p:pic>
    </p:spTree>
    <p:extLst>
      <p:ext uri="{BB962C8B-B14F-4D97-AF65-F5344CB8AC3E}">
        <p14:creationId xmlns:p14="http://schemas.microsoft.com/office/powerpoint/2010/main" val="244441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80E9C8FD-A5E7-49EB-AB7D-0F2AD9F5DA8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F0195A-65E1-4D93-B3BA-CC3F0FC67A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is the metabolite that links two central catabolic pathways, glycolysis and the citric acid cycle. </a:t>
            </a:r>
            <a:r>
              <a:rPr lang="en-US" sz="2400" dirty="0">
                <a:latin typeface="Arial" panose="020B0604020202020204" pitchFamily="34" charset="0"/>
                <a:cs typeface="Arial" panose="020B0604020202020204" pitchFamily="34" charset="0"/>
              </a:rPr>
              <a:t>It is therefore a logical point for regulation that determines the rate of catabolic activity and the partitioning of pyruvate among its possible uses.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54097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7EF2139D-698E-45FC-95FB-B44A9DA2A548}"/>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1586FFC9-93B6-47D2-AB70-90FD312DD4A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3743882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logo with white letters P 4&#10;">
            <a:extLst>
              <a:ext uri="{FF2B5EF4-FFF2-40B4-BE49-F238E27FC236}">
                <a16:creationId xmlns:a16="http://schemas.microsoft.com/office/drawing/2014/main" id="{9A9926F6-8707-4D3F-AF36-CBEC17711A3E}"/>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1D4EC1B7-9A9C-45E3-91D4-8C5E3455C8B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75087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45702"/>
            <a:ext cx="9144000" cy="1143000"/>
          </a:xfrm>
        </p:spPr>
        <p:txBody>
          <a:bodyPr/>
          <a:lstStyle/>
          <a:p>
            <a:pPr>
              <a:spcBef>
                <a:spcPct val="0"/>
              </a:spcBef>
              <a:spcAft>
                <a:spcPct val="0"/>
              </a:spcAft>
            </a:pPr>
            <a:r>
              <a:rPr lang="en-US" altLang="en-US" dirty="0">
                <a:solidFill>
                  <a:srgbClr val="4E4CB4"/>
                </a:solidFill>
                <a:latin typeface="Arial" panose="020B0604020202020204" pitchFamily="34" charset="0"/>
                <a:cs typeface="Arial" panose="020B0604020202020204" pitchFamily="34" charset="0"/>
              </a:rPr>
              <a:t>Pyruvate Is Oxidized to Acetyl-CoA and CO</a:t>
            </a:r>
            <a:r>
              <a:rPr lang="en-US" altLang="en-US" baseline="-25000" dirty="0">
                <a:solidFill>
                  <a:srgbClr val="4E4CB4"/>
                </a:solidFill>
                <a:latin typeface="Arial" panose="020B0604020202020204" pitchFamily="34" charset="0"/>
                <a:cs typeface="Arial" panose="020B0604020202020204" pitchFamily="34" charset="0"/>
              </a:rPr>
              <a:t>2</a:t>
            </a:r>
            <a:r>
              <a:rPr lang="en-US" altLang="en-US" dirty="0">
                <a:solidFill>
                  <a:srgbClr val="4E4CB4"/>
                </a:solidFill>
                <a:latin typeface="Arial" panose="020B0604020202020204" pitchFamily="34" charset="0"/>
                <a:cs typeface="Arial" panose="020B0604020202020204" pitchFamily="34" charset="0"/>
              </a:rPr>
              <a:t> </a:t>
            </a: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mitochondrial pyruvate carrier (MPC) </a:t>
            </a:r>
            <a:r>
              <a:rPr lang="en-US" sz="2400" dirty="0">
                <a:latin typeface="Arial" panose="020B0604020202020204" pitchFamily="34" charset="0"/>
                <a:cs typeface="Arial" panose="020B0604020202020204" pitchFamily="34" charset="0"/>
              </a:rPr>
              <a:t>= an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-coupled pyruvate-specific symporter in the inner mitochondrial membrane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pyruvate dehydrogenase (PDH) complex </a:t>
            </a:r>
            <a:r>
              <a:rPr lang="en-US" sz="2400" dirty="0">
                <a:latin typeface="Arial" panose="020B0604020202020204" pitchFamily="34" charset="0"/>
                <a:cs typeface="Arial" panose="020B0604020202020204" pitchFamily="34" charset="0"/>
              </a:rPr>
              <a:t>= highly ordered cluster of enzymes and cofactors that oxidizes pyruvate in the mitochondrial matrix to acetyl-CoA and CO</a:t>
            </a:r>
            <a:r>
              <a:rPr lang="en-US" sz="2400" baseline="-25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the series of chemical intermediates remain bound to the enzyme subunits</a:t>
            </a:r>
            <a:endParaRPr lang="en-US" sz="2400" baseline="-25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regulation results in precisely regulated flux </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797C-91EB-4607-A128-10DBD786E1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PDH Complex Catalyzes an Oxidative Decarboxylation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725960"/>
            <a:ext cx="8686800" cy="123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oxidative decarboxylation </a:t>
            </a:r>
            <a:r>
              <a:rPr lang="en-US" sz="2400" dirty="0">
                <a:latin typeface="Arial" panose="020B0604020202020204" pitchFamily="34" charset="0"/>
                <a:cs typeface="Arial" panose="020B0604020202020204" pitchFamily="34" charset="0"/>
              </a:rPr>
              <a:t>= an irreversible oxidation process in which the carboxyl group is removed, forming CO</a:t>
            </a:r>
            <a:r>
              <a:rPr lang="en-US" sz="2400" baseline="-25000" dirty="0">
                <a:latin typeface="Arial" panose="020B0604020202020204" pitchFamily="34"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yruvate is shown as a three-carbon vertical chain with the top carbon, C 1, and its substituents highlighted in a red box. C 1 is double bonded to O to the upper left and bonded to O minus to its upper right, C 2 is double bonded to O to the right, and C 3 is bonded to 3 H. An arrow points right above text reading, pyruvate dehydrogenase complex (E subscript 1 plus E subscript 2 plus E subscript 3). A curved line joins the arrow to show that Co A – S H is added, then a curved arrow joins the arrow to show that N A D plus is added and N A D H is removed, with T P P, lipoate, F A D shown above the inflection point of this curved arrow. This reaction yields acetyl-Co A, which has a central C double bonded to O to the upper left, S bonded to S at the upper right further bonded to Co A, and bonded to C H 3 below. A red box containing C O 2 is also present.">
            <a:extLst>
              <a:ext uri="{FF2B5EF4-FFF2-40B4-BE49-F238E27FC236}">
                <a16:creationId xmlns:a16="http://schemas.microsoft.com/office/drawing/2014/main" id="{9BFF08F1-02FE-824F-AFEE-9488B7BE78EC}"/>
              </a:ext>
            </a:extLst>
          </p:cNvPr>
          <p:cNvPicPr>
            <a:picLocks noChangeAspect="1"/>
          </p:cNvPicPr>
          <p:nvPr/>
        </p:nvPicPr>
        <p:blipFill>
          <a:blip r:embed="rId3"/>
          <a:stretch>
            <a:fillRect/>
          </a:stretch>
        </p:blipFill>
        <p:spPr>
          <a:xfrm>
            <a:off x="1174750" y="3186460"/>
            <a:ext cx="6794500" cy="2921000"/>
          </a:xfrm>
          <a:prstGeom prst="rect">
            <a:avLst/>
          </a:prstGeom>
        </p:spPr>
      </p:pic>
    </p:spTree>
    <p:extLst>
      <p:ext uri="{BB962C8B-B14F-4D97-AF65-F5344CB8AC3E}">
        <p14:creationId xmlns:p14="http://schemas.microsoft.com/office/powerpoint/2010/main" val="2348816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EB27-292A-4B1F-A5F4-19A3E90193DF}"/>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PDH Complex Employs Three Enzymes and Five Coenzymes to Oxidize Pyruvate</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057400"/>
            <a:ext cx="4020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enzymes: </a:t>
            </a:r>
          </a:p>
          <a:p>
            <a:pPr lvl="1"/>
            <a:r>
              <a:rPr lang="en-US" sz="2400" dirty="0">
                <a:latin typeface="Arial" panose="020B0604020202020204" pitchFamily="34" charset="0"/>
                <a:cs typeface="Arial" panose="020B0604020202020204" pitchFamily="34" charset="0"/>
              </a:rPr>
              <a:t>pyruvate dehydrogenase, E</a:t>
            </a:r>
            <a:r>
              <a:rPr lang="en-US" sz="2400" baseline="-25000" dirty="0">
                <a:latin typeface="Arial" panose="020B0604020202020204" pitchFamily="34" charset="0"/>
                <a:cs typeface="Arial" panose="020B0604020202020204" pitchFamily="34" charset="0"/>
              </a:rPr>
              <a:t>1</a:t>
            </a:r>
          </a:p>
          <a:p>
            <a:pPr lvl="1"/>
            <a:r>
              <a:rPr lang="en-US" sz="2400" dirty="0" err="1">
                <a:latin typeface="Arial" panose="020B0604020202020204" pitchFamily="34" charset="0"/>
                <a:cs typeface="Arial" panose="020B0604020202020204" pitchFamily="34" charset="0"/>
              </a:rPr>
              <a:t>dihydrolipoyl</a:t>
            </a:r>
            <a:r>
              <a:rPr lang="en-US" sz="2400" dirty="0">
                <a:latin typeface="Arial" panose="020B0604020202020204" pitchFamily="34" charset="0"/>
                <a:cs typeface="Arial" panose="020B0604020202020204" pitchFamily="34" charset="0"/>
              </a:rPr>
              <a:t> transacetylase, E</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dihydrolipoyl</a:t>
            </a:r>
            <a:r>
              <a:rPr lang="en-US" sz="2400" dirty="0">
                <a:latin typeface="Arial" panose="020B0604020202020204" pitchFamily="34" charset="0"/>
                <a:cs typeface="Arial" panose="020B0604020202020204" pitchFamily="34" charset="0"/>
              </a:rPr>
              <a:t> dehydrogenase, E</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Google Shape;390;g847cf01710_0_68">
            <a:extLst>
              <a:ext uri="{FF2B5EF4-FFF2-40B4-BE49-F238E27FC236}">
                <a16:creationId xmlns:a16="http://schemas.microsoft.com/office/drawing/2014/main" id="{9A804C68-5ABA-9140-BB12-2639A4439B28}"/>
              </a:ext>
            </a:extLst>
          </p:cNvPr>
          <p:cNvSpPr txBox="1">
            <a:spLocks noChangeArrowheads="1"/>
          </p:cNvSpPr>
          <p:nvPr/>
        </p:nvSpPr>
        <p:spPr bwMode="auto">
          <a:xfrm>
            <a:off x="4218275" y="2057400"/>
            <a:ext cx="4020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five coenzymes:</a:t>
            </a:r>
          </a:p>
          <a:p>
            <a:pPr lvl="1"/>
            <a:r>
              <a:rPr lang="en-US" sz="2400" dirty="0">
                <a:latin typeface="Arial" panose="020B0604020202020204" pitchFamily="34" charset="0"/>
                <a:cs typeface="Arial" panose="020B0604020202020204" pitchFamily="34" charset="0"/>
              </a:rPr>
              <a:t>thiamine pyrophosphate (TPP)</a:t>
            </a:r>
          </a:p>
          <a:p>
            <a:pPr lvl="1"/>
            <a:r>
              <a:rPr lang="en-US" sz="2400" dirty="0">
                <a:latin typeface="Arial" panose="020B0604020202020204" pitchFamily="34" charset="0"/>
                <a:cs typeface="Arial" panose="020B0604020202020204" pitchFamily="34" charset="0"/>
              </a:rPr>
              <a:t>lipoate</a:t>
            </a:r>
          </a:p>
          <a:p>
            <a:pPr lvl="1"/>
            <a:r>
              <a:rPr lang="en-US" sz="2400" dirty="0">
                <a:latin typeface="Arial" panose="020B0604020202020204" pitchFamily="34" charset="0"/>
                <a:cs typeface="Arial" panose="020B0604020202020204" pitchFamily="34" charset="0"/>
              </a:rPr>
              <a:t>coenzyme A (CoA, CoA-SH)</a:t>
            </a:r>
          </a:p>
          <a:p>
            <a:pPr lvl="1"/>
            <a:r>
              <a:rPr lang="en-US" sz="2400" dirty="0">
                <a:latin typeface="Arial" panose="020B0604020202020204" pitchFamily="34" charset="0"/>
                <a:cs typeface="Arial" panose="020B0604020202020204" pitchFamily="34" charset="0"/>
              </a:rPr>
              <a:t>flavin adenine dinucleotide (FAD)</a:t>
            </a:r>
          </a:p>
          <a:p>
            <a:pPr lvl="1"/>
            <a:r>
              <a:rPr lang="en-US" sz="2400" dirty="0">
                <a:latin typeface="Arial" panose="020B0604020202020204" pitchFamily="34" charset="0"/>
                <a:cs typeface="Arial" panose="020B0604020202020204" pitchFamily="34" charset="0"/>
              </a:rPr>
              <a:t>nicotinamide adenine dinucleotide (NAD)</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3679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860C-80D9-481D-8FC0-FFBD9C061EB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Lipoate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450848"/>
            <a:ext cx="3810000" cy="494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lipoate </a:t>
            </a:r>
            <a:r>
              <a:rPr lang="en-US" sz="2400" dirty="0">
                <a:latin typeface="Arial" panose="020B0604020202020204" pitchFamily="34" charset="0"/>
                <a:cs typeface="Arial" panose="020B0604020202020204" pitchFamily="34" charset="0"/>
              </a:rPr>
              <a:t>= coenzyme with two thiol groups that can undergo reversible oxidation to a disulfide bond           (–S–S–)</a:t>
            </a:r>
          </a:p>
          <a:p>
            <a:pPr lvl="1"/>
            <a:r>
              <a:rPr lang="en-US" sz="2400" dirty="0">
                <a:latin typeface="Arial" panose="020B0604020202020204" pitchFamily="34" charset="0"/>
                <a:cs typeface="Arial" panose="020B0604020202020204" pitchFamily="34" charset="0"/>
              </a:rPr>
              <a:t>serves as an electron (hydrogen) carrier and an acyl carrier</a:t>
            </a:r>
          </a:p>
          <a:p>
            <a:pPr lvl="1"/>
            <a:r>
              <a:rPr lang="en-US" altLang="en-US" sz="2400" dirty="0">
                <a:latin typeface="Arial" panose="020B0604020202020204" pitchFamily="34" charset="0"/>
                <a:cs typeface="Arial" panose="020B0604020202020204" pitchFamily="34" charset="0"/>
              </a:rPr>
              <a:t>covalently linked to E</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via a lysine residue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structure of lipoic acid (lipoate) in an amide linkage with a L y s residue. The reduced, oxidized, and acetylated forms of the lipoyl group are shown.">
            <a:extLst>
              <a:ext uri="{FF2B5EF4-FFF2-40B4-BE49-F238E27FC236}">
                <a16:creationId xmlns:a16="http://schemas.microsoft.com/office/drawing/2014/main" id="{4FA207CB-CE65-F64B-B034-95840C660917}"/>
              </a:ext>
            </a:extLst>
          </p:cNvPr>
          <p:cNvPicPr>
            <a:picLocks noChangeAspect="1"/>
          </p:cNvPicPr>
          <p:nvPr/>
        </p:nvPicPr>
        <p:blipFill>
          <a:blip r:embed="rId3"/>
          <a:stretch>
            <a:fillRect/>
          </a:stretch>
        </p:blipFill>
        <p:spPr>
          <a:xfrm>
            <a:off x="4343400" y="1450847"/>
            <a:ext cx="4510110" cy="4130675"/>
          </a:xfrm>
          <a:prstGeom prst="rect">
            <a:avLst/>
          </a:prstGeom>
        </p:spPr>
      </p:pic>
    </p:spTree>
    <p:extLst>
      <p:ext uri="{BB962C8B-B14F-4D97-AF65-F5344CB8AC3E}">
        <p14:creationId xmlns:p14="http://schemas.microsoft.com/office/powerpoint/2010/main" val="299978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FE87-1017-48C4-89DA-C646950FF86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Cellular Respiration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9146" y="1363662"/>
            <a:ext cx="855351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cellular respiration </a:t>
            </a:r>
            <a:r>
              <a:rPr lang="en-US" sz="2400" dirty="0">
                <a:latin typeface="Arial" panose="020B0604020202020204" pitchFamily="34" charset="0"/>
                <a:cs typeface="Arial" panose="020B0604020202020204" pitchFamily="34" charset="0"/>
              </a:rPr>
              <a:t>= process by which the pyruvate produced by glycolysis is further oxidized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and CO</a:t>
            </a:r>
            <a:r>
              <a:rPr lang="en-US" sz="2400" baseline="-25000" dirty="0">
                <a:latin typeface="Arial" panose="020B0604020202020204" pitchFamily="34" charset="0"/>
                <a:cs typeface="Arial" panose="020B0604020202020204" pitchFamily="34" charset="0"/>
              </a:rPr>
              <a:t>2</a:t>
            </a:r>
          </a:p>
          <a:p>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394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7DD9-7A27-4067-9825-23C453D5F98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PDH Complex Enzymes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36020" y="1288702"/>
            <a:ext cx="472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PDH complex contains multiple copies of:</a:t>
            </a:r>
          </a:p>
          <a:p>
            <a:pPr lvl="1"/>
            <a:r>
              <a:rPr lang="en-US" sz="2400" b="1" dirty="0">
                <a:latin typeface="Arial" panose="020B0604020202020204" pitchFamily="34" charset="0"/>
                <a:cs typeface="Arial" panose="020B0604020202020204" pitchFamily="34" charset="0"/>
              </a:rPr>
              <a:t>pyruvate dehydrogenase </a:t>
            </a:r>
            <a:r>
              <a:rPr lang="en-US" sz="2400" dirty="0">
                <a:latin typeface="Arial" panose="020B0604020202020204" pitchFamily="34" charset="0"/>
                <a:cs typeface="Arial" panose="020B0604020202020204" pitchFamily="34" charset="0"/>
              </a:rPr>
              <a:t>(E</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a:t>
            </a:r>
          </a:p>
          <a:p>
            <a:pPr lvl="1"/>
            <a:r>
              <a:rPr lang="en-US" sz="2400" b="1" dirty="0" err="1">
                <a:latin typeface="Arial" panose="020B0604020202020204" pitchFamily="34" charset="0"/>
                <a:cs typeface="Arial" panose="020B0604020202020204" pitchFamily="34" charset="0"/>
              </a:rPr>
              <a:t>dihydrolipoyl</a:t>
            </a:r>
            <a:r>
              <a:rPr lang="en-US" sz="2400" b="1" dirty="0">
                <a:latin typeface="Arial" panose="020B0604020202020204" pitchFamily="34" charset="0"/>
                <a:cs typeface="Arial" panose="020B0604020202020204" pitchFamily="34" charset="0"/>
              </a:rPr>
              <a:t> transacetylase </a:t>
            </a:r>
            <a:r>
              <a:rPr lang="en-US" sz="2400" dirty="0">
                <a:latin typeface="Arial" panose="020B0604020202020204" pitchFamily="34" charset="0"/>
                <a:cs typeface="Arial" panose="020B0604020202020204" pitchFamily="34" charset="0"/>
              </a:rPr>
              <a:t>(E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a:p>
            <a:pPr lvl="1"/>
            <a:r>
              <a:rPr lang="en-US" sz="2400" b="1" dirty="0" err="1">
                <a:latin typeface="Arial" panose="020B0604020202020204" pitchFamily="34" charset="0"/>
                <a:cs typeface="Arial" panose="020B0604020202020204" pitchFamily="34" charset="0"/>
              </a:rPr>
              <a:t>dihydrolipoyl</a:t>
            </a:r>
            <a:r>
              <a:rPr lang="en-US" sz="2400" b="1" dirty="0">
                <a:latin typeface="Arial" panose="020B0604020202020204" pitchFamily="34" charset="0"/>
                <a:cs typeface="Arial" panose="020B0604020202020204" pitchFamily="34" charset="0"/>
              </a:rPr>
              <a:t> dehydrogenase </a:t>
            </a:r>
            <a:r>
              <a:rPr lang="en-US" sz="2400" dirty="0">
                <a:latin typeface="Arial" panose="020B0604020202020204" pitchFamily="34" charset="0"/>
                <a:cs typeface="Arial" panose="020B0604020202020204" pitchFamily="34" charset="0"/>
              </a:rPr>
              <a:t>(E</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 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core (of 24-60 copies) is surrounded by multiple and variable numbers of E</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and E</a:t>
            </a:r>
            <a:r>
              <a:rPr lang="en-US" sz="2400" baseline="-25000" dirty="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copies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structure of the pyruvate dehydrogenase complex.">
            <a:extLst>
              <a:ext uri="{FF2B5EF4-FFF2-40B4-BE49-F238E27FC236}">
                <a16:creationId xmlns:a16="http://schemas.microsoft.com/office/drawing/2014/main" id="{D10B1466-34C4-1A42-9132-5E53CB9E769F}"/>
              </a:ext>
            </a:extLst>
          </p:cNvPr>
          <p:cNvPicPr>
            <a:picLocks noChangeAspect="1"/>
          </p:cNvPicPr>
          <p:nvPr/>
        </p:nvPicPr>
        <p:blipFill>
          <a:blip r:embed="rId3"/>
          <a:stretch>
            <a:fillRect/>
          </a:stretch>
        </p:blipFill>
        <p:spPr>
          <a:xfrm>
            <a:off x="4944158" y="1676400"/>
            <a:ext cx="3972966" cy="4075778"/>
          </a:xfrm>
          <a:prstGeom prst="rect">
            <a:avLst/>
          </a:prstGeom>
        </p:spPr>
      </p:pic>
    </p:spTree>
    <p:extLst>
      <p:ext uri="{BB962C8B-B14F-4D97-AF65-F5344CB8AC3E}">
        <p14:creationId xmlns:p14="http://schemas.microsoft.com/office/powerpoint/2010/main" val="2113709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76822287-B132-4A68-B4E0-556894F9C3F0}"/>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7188FEA3-69BE-4EBB-947A-A4B7FF2D84F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(3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1994450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05B3B-23EA-4012-9B92-AAFF5AEF523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a:t>
            </a:r>
            <a:r>
              <a:rPr lang="en-US" baseline="-25000" dirty="0">
                <a:solidFill>
                  <a:schemeClr val="tx1"/>
                </a:solidFill>
                <a:latin typeface="Arial" panose="020B0604020202020204" pitchFamily="34" charset="0"/>
                <a:cs typeface="Arial" panose="020B0604020202020204" pitchFamily="34" charset="0"/>
              </a:rPr>
              <a:t>1</a:t>
            </a:r>
            <a:r>
              <a:rPr lang="en-US" dirty="0">
                <a:solidFill>
                  <a:schemeClr val="tx1"/>
                </a:solidFill>
                <a:latin typeface="Arial" panose="020B0604020202020204" pitchFamily="34" charset="0"/>
                <a:cs typeface="Arial" panose="020B0604020202020204" pitchFamily="34" charset="0"/>
              </a:rPr>
              <a:t>-E</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-E</a:t>
            </a:r>
            <a:r>
              <a:rPr lang="en-US" baseline="-25000" dirty="0">
                <a:solidFill>
                  <a:schemeClr val="tx1"/>
                </a:solidFill>
                <a:latin typeface="Arial" panose="020B0604020202020204" pitchFamily="34" charset="0"/>
                <a:cs typeface="Arial" panose="020B0604020202020204" pitchFamily="34" charset="0"/>
              </a:rPr>
              <a:t>3</a:t>
            </a:r>
            <a:r>
              <a:rPr lang="en-US" dirty="0">
                <a:solidFill>
                  <a:schemeClr val="tx1"/>
                </a:solidFill>
                <a:latin typeface="Arial" panose="020B0604020202020204" pitchFamily="34" charset="0"/>
                <a:cs typeface="Arial" panose="020B0604020202020204" pitchFamily="34" charset="0"/>
              </a:rPr>
              <a:t> Structure of the PDH Complex</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72596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structure of the PDH complex is similar to other enzymes that catalyze oxidations:</a:t>
            </a:r>
          </a:p>
          <a:p>
            <a:pPr lvl="1"/>
            <a:r>
              <a:rPr lang="el-GR" sz="2400"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ketoglutarate dehydrogenase </a:t>
            </a:r>
          </a:p>
          <a:p>
            <a:pPr lvl="1"/>
            <a:r>
              <a:rPr lang="en-US" sz="2400" dirty="0">
                <a:latin typeface="Arial" panose="020B0604020202020204" pitchFamily="34" charset="0"/>
                <a:cs typeface="Arial" panose="020B0604020202020204" pitchFamily="34" charset="0"/>
              </a:rPr>
              <a:t>branched-chain </a:t>
            </a:r>
            <a:r>
              <a:rPr lang="el-GR" sz="2400"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 acid dehydrogenase</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 given species, E</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is identical in all three complexes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similarities reflect a common evolutionary origin</a:t>
            </a:r>
          </a:p>
          <a:p>
            <a:pPr lvl="1"/>
            <a:r>
              <a:rPr lang="en-US" sz="2400" dirty="0">
                <a:latin typeface="Arial" panose="020B0604020202020204" pitchFamily="34" charset="0"/>
                <a:cs typeface="Arial" panose="020B0604020202020204" pitchFamily="34" charset="0"/>
              </a:rPr>
              <a:t>they are paralogs </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0647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C18D4BB7-B164-4808-864F-7AA262317FF8}"/>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BC6F9EF3-4C4A-4296-84EC-86043E1F7ED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4107194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43EB2-E05A-4336-8777-267E7006E887}"/>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PDH Complex Channels Its Intermediates through Five Reactions</a:t>
            </a:r>
            <a:endParaRPr lang="en-AU" sz="3400" dirty="0">
              <a:solidFill>
                <a:srgbClr val="4E4CB4"/>
              </a:solidFill>
            </a:endParaRPr>
          </a:p>
        </p:txBody>
      </p:sp>
      <p:pic>
        <p:nvPicPr>
          <p:cNvPr id="3" name="Picture 2" descr="A figure shows the oxidative carboxylation of pyruvate to acetyl-Co A by the pyruvate dehydrogenase complex in five steps.">
            <a:extLst>
              <a:ext uri="{FF2B5EF4-FFF2-40B4-BE49-F238E27FC236}">
                <a16:creationId xmlns:a16="http://schemas.microsoft.com/office/drawing/2014/main" id="{4631B52D-18AE-E549-83E9-734A6BCFC098}"/>
              </a:ext>
            </a:extLst>
          </p:cNvPr>
          <p:cNvPicPr>
            <a:picLocks noChangeAspect="1"/>
          </p:cNvPicPr>
          <p:nvPr/>
        </p:nvPicPr>
        <p:blipFill>
          <a:blip r:embed="rId3"/>
          <a:stretch>
            <a:fillRect/>
          </a:stretch>
        </p:blipFill>
        <p:spPr>
          <a:xfrm>
            <a:off x="757237" y="2057400"/>
            <a:ext cx="7629525" cy="4343400"/>
          </a:xfrm>
          <a:prstGeom prst="rect">
            <a:avLst/>
          </a:prstGeom>
        </p:spPr>
      </p:pic>
    </p:spTree>
    <p:extLst>
      <p:ext uri="{BB962C8B-B14F-4D97-AF65-F5344CB8AC3E}">
        <p14:creationId xmlns:p14="http://schemas.microsoft.com/office/powerpoint/2010/main" val="2761911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CA1C-28FB-4A4E-A04E-3BA5F43875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Oxidative Decarboxylation of Pyruvate - Steps 1 and 2</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72596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pyruvate dehydrogenase, E</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with bound TPP catalyzes:</a:t>
            </a:r>
          </a:p>
          <a:p>
            <a:pPr lvl="1"/>
            <a:r>
              <a:rPr lang="en-US" sz="2400" dirty="0">
                <a:latin typeface="Arial" panose="020B0604020202020204" pitchFamily="34" charset="0"/>
                <a:cs typeface="Arial" panose="020B0604020202020204" pitchFamily="34" charset="0"/>
              </a:rPr>
              <a:t>step 1: decarboxylation of pyruvate to the </a:t>
            </a:r>
            <a:r>
              <a:rPr lang="en-US" sz="2400" dirty="0" err="1">
                <a:latin typeface="Arial" panose="020B0604020202020204" pitchFamily="34" charset="0"/>
                <a:cs typeface="Arial" panose="020B0604020202020204" pitchFamily="34" charset="0"/>
              </a:rPr>
              <a:t>hydroethyl</a:t>
            </a:r>
            <a:r>
              <a:rPr lang="en-US" sz="2400" dirty="0">
                <a:latin typeface="Arial" panose="020B0604020202020204" pitchFamily="34" charset="0"/>
                <a:cs typeface="Arial" panose="020B0604020202020204" pitchFamily="34" charset="0"/>
              </a:rPr>
              <a:t> derivate</a:t>
            </a:r>
          </a:p>
          <a:p>
            <a:pPr lvl="2"/>
            <a:r>
              <a:rPr lang="en-US" dirty="0">
                <a:latin typeface="Arial" panose="020B0604020202020204" pitchFamily="34" charset="0"/>
                <a:cs typeface="Arial" panose="020B0604020202020204" pitchFamily="34" charset="0"/>
              </a:rPr>
              <a:t>rate-limiting step </a:t>
            </a:r>
          </a:p>
          <a:p>
            <a:pPr lvl="1"/>
            <a:r>
              <a:rPr lang="en-US" sz="2400" dirty="0">
                <a:latin typeface="Arial" panose="020B0604020202020204" pitchFamily="34" charset="0"/>
                <a:cs typeface="Arial" panose="020B0604020202020204" pitchFamily="34" charset="0"/>
              </a:rPr>
              <a:t>step 2: oxidation of the </a:t>
            </a:r>
            <a:r>
              <a:rPr lang="en-US" sz="2400" dirty="0" err="1">
                <a:latin typeface="Arial" panose="020B0604020202020204" pitchFamily="34" charset="0"/>
                <a:cs typeface="Arial" panose="020B0604020202020204" pitchFamily="34" charset="0"/>
              </a:rPr>
              <a:t>hydroethyl</a:t>
            </a:r>
            <a:r>
              <a:rPr lang="en-US" sz="2400" dirty="0">
                <a:latin typeface="Arial" panose="020B0604020202020204" pitchFamily="34" charset="0"/>
                <a:cs typeface="Arial" panose="020B0604020202020204" pitchFamily="34" charset="0"/>
              </a:rPr>
              <a:t> derivate to an acetyl group</a:t>
            </a:r>
          </a:p>
          <a:p>
            <a:pPr lvl="2"/>
            <a:r>
              <a:rPr lang="en-US" dirty="0">
                <a:latin typeface="Arial" panose="020B0604020202020204" pitchFamily="34" charset="0"/>
                <a:cs typeface="Arial" panose="020B0604020202020204" pitchFamily="34" charset="0"/>
              </a:rPr>
              <a:t>electrons and the acetyl group are transferred from TPP to the </a:t>
            </a:r>
            <a:r>
              <a:rPr lang="en-US" dirty="0" err="1">
                <a:latin typeface="Arial" panose="020B0604020202020204" pitchFamily="34" charset="0"/>
                <a:cs typeface="Arial" panose="020B0604020202020204" pitchFamily="34" charset="0"/>
              </a:rPr>
              <a:t>lipoyllysyl</a:t>
            </a:r>
            <a:r>
              <a:rPr lang="en-US" dirty="0">
                <a:latin typeface="Arial" panose="020B0604020202020204" pitchFamily="34" charset="0"/>
                <a:cs typeface="Arial" panose="020B0604020202020204" pitchFamily="34" charset="0"/>
              </a:rPr>
              <a:t> group of E</a:t>
            </a:r>
            <a:r>
              <a:rPr lang="en-US" baseline="-25000" dirty="0">
                <a:latin typeface="Arial" panose="020B0604020202020204" pitchFamily="34" charset="0"/>
                <a:cs typeface="Arial" panose="020B0604020202020204" pitchFamily="34" charset="0"/>
              </a:rPr>
              <a:t>2</a:t>
            </a:r>
            <a:endParaRPr lang="en-US" sz="2400" b="1" baseline="-25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8585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E640-54FE-4BA0-8E37-D0C0349533D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Oxidative Decarboxylation of Pyruvate - Steps 3-5</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72596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dihydrolipoyl</a:t>
            </a:r>
            <a:r>
              <a:rPr lang="en-US" sz="2400" dirty="0">
                <a:latin typeface="Arial" panose="020B0604020202020204" pitchFamily="34" charset="0"/>
                <a:cs typeface="Arial" panose="020B0604020202020204" pitchFamily="34" charset="0"/>
              </a:rPr>
              <a:t> transacetylase, 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catalyzes:</a:t>
            </a:r>
          </a:p>
          <a:p>
            <a:pPr lvl="1"/>
            <a:r>
              <a:rPr lang="en-US" sz="2400" dirty="0">
                <a:latin typeface="Arial" panose="020B0604020202020204" pitchFamily="34" charset="0"/>
                <a:cs typeface="Arial" panose="020B0604020202020204" pitchFamily="34" charset="0"/>
              </a:rPr>
              <a:t>step 3: esterification of the acetyl moiety to one of the </a:t>
            </a:r>
            <a:r>
              <a:rPr lang="en-US" sz="2400" dirty="0" err="1">
                <a:latin typeface="Arial" panose="020B0604020202020204" pitchFamily="34" charset="0"/>
                <a:cs typeface="Arial" panose="020B0604020202020204" pitchFamily="34" charset="0"/>
              </a:rPr>
              <a:t>lipoyl</a:t>
            </a:r>
            <a:r>
              <a:rPr lang="en-US" sz="2400" dirty="0">
                <a:latin typeface="Arial" panose="020B0604020202020204" pitchFamily="34" charset="0"/>
                <a:cs typeface="Arial" panose="020B0604020202020204" pitchFamily="34" charset="0"/>
              </a:rPr>
              <a:t> –SH groups, followed by transesterification to CoA to form acetyl-CoA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dihydrolipoyl</a:t>
            </a:r>
            <a:r>
              <a:rPr lang="en-US" sz="2400" dirty="0">
                <a:latin typeface="Arial" panose="020B0604020202020204" pitchFamily="34" charset="0"/>
                <a:cs typeface="Arial" panose="020B0604020202020204" pitchFamily="34" charset="0"/>
              </a:rPr>
              <a:t> dehydrogenase, E</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catalyzes:</a:t>
            </a:r>
          </a:p>
          <a:p>
            <a:pPr lvl="1"/>
            <a:r>
              <a:rPr lang="en-US" sz="2400" dirty="0">
                <a:latin typeface="Arial" panose="020B0604020202020204" pitchFamily="34" charset="0"/>
                <a:cs typeface="Arial" panose="020B0604020202020204" pitchFamily="34" charset="0"/>
              </a:rPr>
              <a:t>step 4: electron transfer to regenerate the oxidized form of the </a:t>
            </a:r>
            <a:r>
              <a:rPr lang="en-US" sz="2400" dirty="0" err="1">
                <a:latin typeface="Arial" panose="020B0604020202020204" pitchFamily="34" charset="0"/>
                <a:cs typeface="Arial" panose="020B0604020202020204" pitchFamily="34" charset="0"/>
              </a:rPr>
              <a:t>lipoyllysyl</a:t>
            </a:r>
            <a:r>
              <a:rPr lang="en-US" sz="2400" dirty="0">
                <a:latin typeface="Arial" panose="020B0604020202020204" pitchFamily="34" charset="0"/>
                <a:cs typeface="Arial" panose="020B0604020202020204" pitchFamily="34" charset="0"/>
              </a:rPr>
              <a:t> group </a:t>
            </a:r>
          </a:p>
          <a:p>
            <a:pPr lvl="1"/>
            <a:r>
              <a:rPr lang="en-US" sz="2400" dirty="0">
                <a:latin typeface="Arial" panose="020B0604020202020204" pitchFamily="34" charset="0"/>
                <a:cs typeface="Arial" panose="020B0604020202020204" pitchFamily="34" charset="0"/>
              </a:rPr>
              <a:t>step 5: electron transfer to regenerate the oxidized FAD cofactor, forming NADH</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6766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E6556F00-F1EE-428E-B9EC-58C29BB91984}"/>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8051F886-E4F1-4E82-AB1C-AD46E5C4DA7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(5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901769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03A1-A910-43FE-B1D5-5739D318E40D}"/>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The Five-Reaction Sequence of the PDH Complex Is An Example of Substrate Channeling</a:t>
            </a:r>
            <a:endParaRPr lang="en-AU" sz="34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169541"/>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substrate channeling </a:t>
            </a:r>
            <a:r>
              <a:rPr lang="en-US" sz="2400" dirty="0">
                <a:latin typeface="Arial" panose="020B0604020202020204" pitchFamily="34" charset="0"/>
                <a:cs typeface="Arial" panose="020B0604020202020204" pitchFamily="34" charset="0"/>
              </a:rPr>
              <a:t>= the passage of intermediates from one enzyme directly to another enzyme without release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long </a:t>
            </a:r>
            <a:r>
              <a:rPr lang="en-US" sz="2400" dirty="0" err="1">
                <a:latin typeface="Arial" panose="020B0604020202020204" pitchFamily="34" charset="0"/>
                <a:cs typeface="Arial" panose="020B0604020202020204" pitchFamily="34" charset="0"/>
              </a:rPr>
              <a:t>lipoyllysyl</a:t>
            </a:r>
            <a:r>
              <a:rPr lang="en-US" sz="2400" dirty="0">
                <a:latin typeface="Arial" panose="020B0604020202020204" pitchFamily="34" charset="0"/>
                <a:cs typeface="Arial" panose="020B0604020202020204" pitchFamily="34" charset="0"/>
              </a:rPr>
              <a:t> arm of 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channels the substrate from the active site of E</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to 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E</a:t>
            </a:r>
            <a:r>
              <a:rPr lang="en-US" sz="2400" baseline="-25000" dirty="0">
                <a:latin typeface="Arial" panose="020B0604020202020204" pitchFamily="34" charset="0"/>
                <a:cs typeface="Arial" panose="020B0604020202020204" pitchFamily="34" charset="0"/>
              </a:rPr>
              <a:t>3</a:t>
            </a:r>
          </a:p>
          <a:p>
            <a:pPr lvl="1"/>
            <a:r>
              <a:rPr lang="en-US" sz="2400" dirty="0">
                <a:latin typeface="Arial" panose="020B0604020202020204" pitchFamily="34" charset="0"/>
                <a:cs typeface="Arial" panose="020B0604020202020204" pitchFamily="34" charset="0"/>
              </a:rPr>
              <a:t>tethers intermediates to the enzyme complex</a:t>
            </a:r>
          </a:p>
          <a:p>
            <a:pPr lvl="1"/>
            <a:r>
              <a:rPr lang="en-US" sz="2400" dirty="0">
                <a:latin typeface="Arial" panose="020B0604020202020204" pitchFamily="34" charset="0"/>
                <a:cs typeface="Arial" panose="020B0604020202020204" pitchFamily="34" charset="0"/>
              </a:rPr>
              <a:t>increases the efficiency of the overall reaction</a:t>
            </a:r>
          </a:p>
          <a:p>
            <a:pPr lvl="1"/>
            <a:r>
              <a:rPr lang="en-US" sz="2400" dirty="0">
                <a:latin typeface="Arial" panose="020B0604020202020204" pitchFamily="34" charset="0"/>
                <a:cs typeface="Arial" panose="020B0604020202020204" pitchFamily="34" charset="0"/>
              </a:rPr>
              <a:t>minimizes side reactions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916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B843-78B1-4A43-BC5D-1EAC02092C8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16.2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Reactions of the Citric Acid Cycle</a:t>
            </a:r>
            <a:endParaRPr lang="en-AU" dirty="0"/>
          </a:p>
        </p:txBody>
      </p:sp>
    </p:spTree>
    <p:extLst>
      <p:ext uri="{BB962C8B-B14F-4D97-AF65-F5344CB8AC3E}">
        <p14:creationId xmlns:p14="http://schemas.microsoft.com/office/powerpoint/2010/main" val="1040652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D48A-1269-4324-A80F-C556850770D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1 of Cellular Respiration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7397" y="1714499"/>
            <a:ext cx="25339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1: oxidation of fuels to acetyl-CoA</a:t>
            </a:r>
          </a:p>
          <a:p>
            <a:pPr lvl="1"/>
            <a:r>
              <a:rPr lang="en-US" sz="2400" dirty="0">
                <a:latin typeface="Arial" panose="020B0604020202020204" pitchFamily="34" charset="0"/>
                <a:cs typeface="Arial" panose="020B0604020202020204" pitchFamily="34" charset="0"/>
              </a:rPr>
              <a:t>generates ATP, NADH, FADH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mino acids and fatty acids lose electrons on their way to acetyl-CoA. Glucose loses an electron during glycolysis, and it produces pyruvate. The pyruvate dehydrogenase complex loses an electron and releases C O 2 on its way to acetyl-CoA. The electrons from glucose and pyruvate go the the fatty acids. ">
            <a:extLst>
              <a:ext uri="{FF2B5EF4-FFF2-40B4-BE49-F238E27FC236}">
                <a16:creationId xmlns:a16="http://schemas.microsoft.com/office/drawing/2014/main" id="{67D1CA42-9413-9840-B2B0-CB56C06BC768}"/>
              </a:ext>
            </a:extLst>
          </p:cNvPr>
          <p:cNvPicPr>
            <a:picLocks noChangeAspect="1"/>
          </p:cNvPicPr>
          <p:nvPr/>
        </p:nvPicPr>
        <p:blipFill>
          <a:blip r:embed="rId3"/>
          <a:stretch>
            <a:fillRect/>
          </a:stretch>
        </p:blipFill>
        <p:spPr>
          <a:xfrm>
            <a:off x="3064000" y="1714499"/>
            <a:ext cx="5549901" cy="4381501"/>
          </a:xfrm>
          <a:prstGeom prst="rect">
            <a:avLst/>
          </a:prstGeom>
        </p:spPr>
      </p:pic>
    </p:spTree>
    <p:extLst>
      <p:ext uri="{BB962C8B-B14F-4D97-AF65-F5344CB8AC3E}">
        <p14:creationId xmlns:p14="http://schemas.microsoft.com/office/powerpoint/2010/main" val="1827115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5&#10;">
            <a:extLst>
              <a:ext uri="{FF2B5EF4-FFF2-40B4-BE49-F238E27FC236}">
                <a16:creationId xmlns:a16="http://schemas.microsoft.com/office/drawing/2014/main" id="{0C69AB5D-1925-4B62-AD63-795DCF8FE80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FDE4F8-5164-435A-B0B9-AD030D8C1CB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1769381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C3D6C-2AD5-41CC-8714-C66283D7CA40}"/>
              </a:ext>
            </a:extLst>
          </p:cNvPr>
          <p:cNvSpPr>
            <a:spLocks noGrp="1"/>
          </p:cNvSpPr>
          <p:nvPr>
            <p:ph type="title"/>
          </p:nvPr>
        </p:nvSpPr>
        <p:spPr>
          <a:xfrm>
            <a:off x="0" y="152400"/>
            <a:ext cx="9144000" cy="914400"/>
          </a:xfrm>
        </p:spPr>
        <p:txBody>
          <a:bodyPr/>
          <a:lstStyle/>
          <a:p>
            <a:r>
              <a:rPr lang="en-US" dirty="0">
                <a:solidFill>
                  <a:schemeClr val="tx1"/>
                </a:solidFill>
                <a:latin typeface="Arial" panose="020B0604020202020204" pitchFamily="34" charset="0"/>
                <a:cs typeface="Arial" panose="020B0604020202020204" pitchFamily="34" charset="0"/>
              </a:rPr>
              <a:t>Reactions of the Citric Acid Cycle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228600" y="1363662"/>
            <a:ext cx="2971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oxaloacetate molecule can theoretically oxidize an infinite number of acetyl groups</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energy from the four oxidations is conserved as NADH and FADH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pic>
        <p:nvPicPr>
          <p:cNvPr id="3" name="Picture 2" descr="The citric acid cycle is shown as a series of reactions that form a circle that begins with the addition of acetyl-Co A at the twelve o’clock position. Acetyl-Co A is mostly shown in a red box as C H 3 bonded to C double bonded to O above bonded to S outside of the box further bonded to C o A. A blue line extends down to join the cycle at the 12 o’clock position above the words, citrate synthase. Step 1: Aldol condensation: methyl group of acetyl-Co A converted to methylene in citrate. A blue arrow points from the place that acetyl-Co A joins the cycle at the 12 o’clock position to citrate at about the one o’clock position. A blue curved arrow shows that H 2 O is added and Co A – S H is removed. This yields citrate, shown as a three-carbon vertical chain with C 1 and its substituents shown in a red box. C 1 is bonded to 2 H and to C O O minus to the right, C 2 is bonded to O H to the left and C O O minus to the right, C 3 is bonded to 2 H and to C O O minus to the right. Step 2a: Dehydration/rehydration: Bonded O H group of citrate repositioned in isocitrate, which sets up decarboxylation in next step. Blue forward and reverse arrows point from citrate to italicized cis-aconitate in brackets at just before the three o’clock position. The word aconitase is beneath the arrows. The forward-pointing arrow has a branch to show the loss of H 2 O. This yields italicized cis end italics aconitate, which is a three-carbon vertical chain in brackets with the top carbon and its substituents shown in a red box. The top carbon is bonded to 2 H and to C O O minus to the right, the middle carbon is bonded to C O O minus to the right and double bonded to the bottom carbon, and the bottom carbon is bonded to C O O minus to the right and to H below. Step 2b: (Rehydration). Blue forward and reverse arrows next to the word aconitase point from italicized cis end italics aconitate to isocitrate at just past the three o’clock position. The forward arrow is joined by a line showing the addition of H 2 O. This yields isocitrate, shown as a four-carbon chain with the top carbon and its substituents shown in a red box. The top carbon is bonded to 2 H and to C O O minus to the right, the second carbon is bonded to H to the left and C O O minus to the right, the third carbon is bonded to O H to the left and to H to the right, and the bottom carbon forms C O O minus. Step 3: Oxidative decarboxylation: A bonded O H group oxidizes to carbonyl, which in turn facilitates decarboxylation by stabilizing carbanion formed on the adjacent carbon. A blue arrow accompanied by the words isocitrate dehydrogenase splits to show the loss of C O 2 and formation of Greek letter alpha-ketoglutarate at the five o’clock position. A red arrow from the main blue arrow points to an orange circle labeled (3) N A D H in the center of the cycle. Greek letter alpha-ketoglutarate is a four-carbon vertical chain with the top carbon and its substituents shown in a red box. The top carbon is bonded to 2 H and to C O O minus to the right, the second carbon is bonded to 2 H, the third carbon is double bonded to O to the right, and the bottom carbon forms C O O minus. Step 4: Oxidative decarboxylation: pyruvate-dehydrogenase-like mechanism; dependent on the carbonyl on the adjacent carbon. A blue forward arrow points to succinyl-Co A just past the six o’clock position. Accompanying text reads, Greek letter alpha ketoglutarate dehydrogenase complex. A blue curved arrow shows the addition of Co A – S H and loss of C O 2. A red arrow branching from the main blue arrow points to the orange circle labeled (3) N A D H in the center of the cycle. Step 5: Substrate-level phosphorylation: energy of thioester conserved in phosphoanhydride bond of G T P of A T P. Blue forward and reverse arrows point from succinyl-Co A to succinate at the seven o’clock position. Accompanying text reads, succinyl-Co A synthetase. A curved blue arrow that meets the forward arrow shows the addition of G D P (A D P) plus P I and the loss of an orange sphere labeled G T P (A T P). An arrow branches off to show the loss of Co A – S H. This yields succinate, which is a vertical three-carbon chain. The top carbon is bonded to 2 H and to C O O minus, the middle carbon is bonded to 2 H, and the bottom carbon forms C O O minus. Step 6: Dehydrogenation: introduction of double bond initiates methylene oxidation sequence. Blue forward and reverse arrows point from succinate to fumarate just below the nine o’clock position. The arrows are accompanied by text reading, succinate dehydrogenase. A red arrow curves from the forward arrow to show the low of an orange oval labeled F A D H 2. Fumarate is a vertical four-carbon chain. The top carbon forms C O O minus, the second carbon is bonded to H and double bonded to the third carbon, the third carbon is bonded to H, and the fourth carbon forms C O O minus. Step 7: Hydration: addition of water across double bond introduces bonded to H group for next oxidation step. Blue forward and reverse arrows point from fumarate to malate at the ten o’clock position. Accompanying text reads, fumarase. A blue curved line joins the forward arrow to show the addition of H 2 O. Malate is a four-carbon chain. The top carbon forms C O O minus, the second carbon is bonded to H and to O H on the left, the third carbon is bonded to 2 H, and the fourth carbon forms C O O minus. Step 8: Dehydrogenation: oxidation of bonded O H completes oxidation sequence; generates carbonyl positioned to facilitate Claisen condensation in next step. Blue forward and reverse arrows point from malate to oxaloacetate at the eleven o’clock position. Accompanying text reads, malate dehydrogenase. A red arrow points from the forward arrow to the orange oval labeled (3) N A D H in the center of the cycle. Oxaloacetate has C double bonded to O to the left, bonded to C O O minus to the right, and bonded to C H 2 below further bonded to C O O minus. An blue arrow points from oxaloacetate to citrate to continue the cycle. All data are approximate.">
            <a:extLst>
              <a:ext uri="{FF2B5EF4-FFF2-40B4-BE49-F238E27FC236}">
                <a16:creationId xmlns:a16="http://schemas.microsoft.com/office/drawing/2014/main" id="{B43B4733-8C44-BF4D-9BCB-7F75E86BE06D}"/>
              </a:ext>
            </a:extLst>
          </p:cNvPr>
          <p:cNvPicPr>
            <a:picLocks noChangeAspect="1"/>
          </p:cNvPicPr>
          <p:nvPr/>
        </p:nvPicPr>
        <p:blipFill>
          <a:blip r:embed="rId3"/>
          <a:stretch>
            <a:fillRect/>
          </a:stretch>
        </p:blipFill>
        <p:spPr>
          <a:xfrm>
            <a:off x="3200400" y="1066800"/>
            <a:ext cx="5201920" cy="5443870"/>
          </a:xfrm>
          <a:prstGeom prst="rect">
            <a:avLst/>
          </a:prstGeom>
        </p:spPr>
      </p:pic>
    </p:spTree>
    <p:extLst>
      <p:ext uri="{BB962C8B-B14F-4D97-AF65-F5344CB8AC3E}">
        <p14:creationId xmlns:p14="http://schemas.microsoft.com/office/powerpoint/2010/main" val="930022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09FE-0D0B-4815-A79C-15EEA9BB6968}"/>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In Eukaryotes, the Mitochondrion Is the Site of Energy-Yielding Oxidative Reactions and ATP Synthesis</a:t>
            </a:r>
            <a:endParaRPr lang="en-AU" sz="3400"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304800" y="2270125"/>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isolated mitochondria contain all enzyme, coenzymes, and proteins needed for:</a:t>
            </a:r>
          </a:p>
          <a:p>
            <a:pPr lvl="1"/>
            <a:r>
              <a:rPr lang="en-US" sz="2400" dirty="0">
                <a:latin typeface="Arial" panose="020B0604020202020204" pitchFamily="34" charset="0"/>
                <a:cs typeface="Arial" panose="020B0604020202020204" pitchFamily="34" charset="0"/>
              </a:rPr>
              <a:t>the citric acid cycle </a:t>
            </a:r>
          </a:p>
          <a:p>
            <a:pPr lvl="1"/>
            <a:r>
              <a:rPr lang="en-US" sz="2400" dirty="0">
                <a:latin typeface="Arial" panose="020B0604020202020204" pitchFamily="34" charset="0"/>
                <a:cs typeface="Arial" panose="020B0604020202020204" pitchFamily="34" charset="0"/>
              </a:rPr>
              <a:t>electron transfer and ATP synthesis by oxidative phosphorylation </a:t>
            </a:r>
          </a:p>
          <a:p>
            <a:pPr lvl="1"/>
            <a:r>
              <a:rPr lang="en-US" sz="2400" dirty="0">
                <a:latin typeface="Arial" panose="020B0604020202020204" pitchFamily="34" charset="0"/>
                <a:cs typeface="Arial" panose="020B0604020202020204" pitchFamily="34" charset="0"/>
              </a:rPr>
              <a:t>oxidation of fatty acids and amino acids to acetyl-CoA</a:t>
            </a:r>
          </a:p>
          <a:p>
            <a:pPr lvl="1"/>
            <a:r>
              <a:rPr lang="en-US" sz="2400" dirty="0">
                <a:latin typeface="Arial" panose="020B0604020202020204" pitchFamily="34" charset="0"/>
                <a:cs typeface="Arial" panose="020B0604020202020204" pitchFamily="34" charset="0"/>
              </a:rPr>
              <a:t>oxidative degradation of amino acids to citric acid cycle intermediates </a:t>
            </a:r>
          </a:p>
          <a:p>
            <a:pPr lvl="1"/>
            <a:endParaRPr lang="en-US" sz="2000" dirty="0"/>
          </a:p>
        </p:txBody>
      </p:sp>
    </p:spTree>
    <p:extLst>
      <p:ext uri="{BB962C8B-B14F-4D97-AF65-F5344CB8AC3E}">
        <p14:creationId xmlns:p14="http://schemas.microsoft.com/office/powerpoint/2010/main" val="237900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32E8B55E-A8E0-454E-A0A5-8669E37F6F3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22BF33A-586A-4D7C-AA9E-BB58EB94715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(3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236066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EECA-A154-4A01-8DAD-2A35D4AEAFC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Sequence of Reactions in the Citric Acid Cycle Makes Chemical Sense</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2270125"/>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complete oxidation of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extracts the maximum potential energy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direct oxidation to yield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CH</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is not biochemically feasible because organisms cannot oxidize CH</a:t>
            </a:r>
            <a:r>
              <a:rPr lang="en-US" sz="2400" baseline="-25000" dirty="0">
                <a:latin typeface="Arial" panose="020B0604020202020204" pitchFamily="34" charset="0"/>
                <a:cs typeface="Arial" panose="020B0604020202020204" pitchFamily="34" charset="0"/>
              </a:rPr>
              <a:t>4</a:t>
            </a:r>
          </a:p>
          <a:p>
            <a:endParaRPr lang="en-US" sz="2400" baseline="-25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149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261AAB79-7113-4090-9A02-A0F8BAC1A46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2841EFD-175E-4E9A-AE23-3F3024403F6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2628632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4782-E2AD-42AC-AB69-685E397FEA8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Chemical Logic of the Citric Acid Cycle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342900" y="15240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carbonyl groups are more chemically reactive than a methylene group or methane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step of the cycle involves either:</a:t>
            </a:r>
          </a:p>
          <a:p>
            <a:pPr lvl="1"/>
            <a:r>
              <a:rPr lang="en-US" sz="2400" dirty="0">
                <a:latin typeface="Arial" panose="020B0604020202020204" pitchFamily="34" charset="0"/>
                <a:cs typeface="Arial" panose="020B0604020202020204" pitchFamily="34" charset="0"/>
              </a:rPr>
              <a:t>an energy-conserving oxidation</a:t>
            </a:r>
          </a:p>
          <a:p>
            <a:pPr lvl="1"/>
            <a:r>
              <a:rPr lang="en-US" sz="2400" dirty="0">
                <a:latin typeface="Arial" panose="020B0604020202020204" pitchFamily="34" charset="0"/>
                <a:cs typeface="Arial" panose="020B0604020202020204" pitchFamily="34" charset="0"/>
              </a:rPr>
              <a:t>placing functional groups in position to facilitate oxidation or oxidative decarboxylation</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373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81DD-ED72-487C-92E0-1D79DF403C6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Citric Acid Cycle Has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Eight Steps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citrate formed from acetyl-CoA and oxaloacetate is oxidized to yield:</a:t>
            </a:r>
          </a:p>
          <a:p>
            <a:pPr lvl="1"/>
            <a:r>
              <a:rPr lang="en-US" sz="2400" dirty="0">
                <a:latin typeface="Arial" panose="020B0604020202020204" pitchFamily="34" charset="0"/>
                <a:cs typeface="Arial" panose="020B0604020202020204" pitchFamily="34" charset="0"/>
              </a:rPr>
              <a:t>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NADH</a:t>
            </a:r>
          </a:p>
          <a:p>
            <a:pPr lvl="1"/>
            <a:r>
              <a:rPr lang="en-US" sz="2400" dirty="0">
                <a:latin typeface="Arial" panose="020B0604020202020204" pitchFamily="34" charset="0"/>
                <a:cs typeface="Arial" panose="020B0604020202020204" pitchFamily="34" charset="0"/>
              </a:rPr>
              <a:t>FADH</a:t>
            </a:r>
            <a:r>
              <a:rPr lang="en-US" sz="2400" baseline="-25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GTP or ATP </a:t>
            </a:r>
          </a:p>
          <a:p>
            <a:endParaRPr lang="en-US" sz="2400" baseline="-25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406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A422-5255-430D-AF06-D5315D52B5C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Citrate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342900" y="1288703"/>
            <a:ext cx="8458200" cy="244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citrate synthase </a:t>
            </a:r>
            <a:r>
              <a:rPr lang="en-US" sz="2400" dirty="0">
                <a:latin typeface="Arial" panose="020B0604020202020204" pitchFamily="34" charset="0"/>
                <a:cs typeface="Arial" panose="020B0604020202020204" pitchFamily="34" charset="0"/>
              </a:rPr>
              <a:t>= catalyzes the condensation of acetyl-CoA with </a:t>
            </a:r>
            <a:r>
              <a:rPr lang="en-US" sz="2400" b="1" dirty="0">
                <a:latin typeface="Arial" panose="020B0604020202020204" pitchFamily="34" charset="0"/>
                <a:cs typeface="Arial" panose="020B0604020202020204" pitchFamily="34" charset="0"/>
              </a:rPr>
              <a:t>oxaloacetate </a:t>
            </a:r>
            <a:r>
              <a:rPr lang="en-US" sz="2400" dirty="0">
                <a:latin typeface="Arial" panose="020B0604020202020204" pitchFamily="34" charset="0"/>
                <a:cs typeface="Arial" panose="020B0604020202020204" pitchFamily="34" charset="0"/>
              </a:rPr>
              <a:t>to form </a:t>
            </a:r>
            <a:r>
              <a:rPr lang="en-US" sz="2400" b="1" dirty="0">
                <a:latin typeface="Arial" panose="020B0604020202020204" pitchFamily="34" charset="0"/>
                <a:cs typeface="Arial" panose="020B0604020202020204" pitchFamily="34" charset="0"/>
              </a:rPr>
              <a:t>citrate</a:t>
            </a:r>
          </a:p>
          <a:p>
            <a:pPr lvl="1"/>
            <a:r>
              <a:rPr lang="en-US" sz="2400" dirty="0">
                <a:latin typeface="Arial" panose="020B0604020202020204" pitchFamily="34" charset="0"/>
                <a:cs typeface="Arial" panose="020B0604020202020204" pitchFamily="34" charset="0"/>
              </a:rPr>
              <a:t>involves the formation of a transient intermediate, </a:t>
            </a:r>
            <a:r>
              <a:rPr lang="en-US" sz="2400" dirty="0" err="1">
                <a:latin typeface="Arial" panose="020B0604020202020204" pitchFamily="34" charset="0"/>
                <a:cs typeface="Arial" panose="020B0604020202020204" pitchFamily="34" charset="0"/>
              </a:rPr>
              <a:t>citroyl</a:t>
            </a:r>
            <a:r>
              <a:rPr lang="en-US" sz="2400" dirty="0">
                <a:latin typeface="Arial" panose="020B0604020202020204" pitchFamily="34" charset="0"/>
                <a:cs typeface="Arial" panose="020B0604020202020204" pitchFamily="34" charset="0"/>
              </a:rPr>
              <a:t>-CoA</a:t>
            </a:r>
          </a:p>
          <a:p>
            <a:pPr lvl="1"/>
            <a:r>
              <a:rPr lang="en-US" sz="2400" dirty="0">
                <a:latin typeface="Arial" panose="020B0604020202020204" pitchFamily="34" charset="0"/>
                <a:cs typeface="Arial" panose="020B0604020202020204" pitchFamily="34" charset="0"/>
              </a:rPr>
              <a:t>large, negative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is needed because [oxaloacetate] is normally very low</a:t>
            </a:r>
            <a:r>
              <a:rPr lang="en-US" sz="24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cetyl-Co A is shown mostly in a red box as C H 3 bonded to C double bonded to O to the upper right and bonded to nonhighlighted S to the lower right further bonded to Co A. Oxaloacetate is shown a C double bonded to O to the left, bonded to C O O minus to the right, and bonded to C H 2 below further bonded to C O O minus. An arrow points right above citrate synthase accompanied by a curved arrow above that shows the addition of H 2 O and loss of Co A – S H. This yields citrate, which is shown as a three-carbon vertical chain with the top carbon, C 1, and its substituents shown in a red box. C 1 is bonded to 2 H and to C double bonded to O to the upper right and bonded to nonhighlighted O minus to the lower left; C 2 is bonded to O H to the left and to C O O minus to the right; C 3 is bonded to 2 H and to C O O minus to the right.">
            <a:extLst>
              <a:ext uri="{FF2B5EF4-FFF2-40B4-BE49-F238E27FC236}">
                <a16:creationId xmlns:a16="http://schemas.microsoft.com/office/drawing/2014/main" id="{070C4686-4A12-6943-9E7B-B3D936FDB8BD}"/>
              </a:ext>
            </a:extLst>
          </p:cNvPr>
          <p:cNvPicPr>
            <a:picLocks noChangeAspect="1"/>
          </p:cNvPicPr>
          <p:nvPr/>
        </p:nvPicPr>
        <p:blipFill>
          <a:blip r:embed="rId3"/>
          <a:stretch>
            <a:fillRect/>
          </a:stretch>
        </p:blipFill>
        <p:spPr>
          <a:xfrm>
            <a:off x="2213887" y="3886200"/>
            <a:ext cx="4716225" cy="2605405"/>
          </a:xfrm>
          <a:prstGeom prst="rect">
            <a:avLst/>
          </a:prstGeom>
        </p:spPr>
      </p:pic>
    </p:spTree>
    <p:extLst>
      <p:ext uri="{BB962C8B-B14F-4D97-AF65-F5344CB8AC3E}">
        <p14:creationId xmlns:p14="http://schemas.microsoft.com/office/powerpoint/2010/main" val="3993580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1080-182D-4310-9954-9049D3D626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Structure of Citrate Synthase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342900" y="1524000"/>
            <a:ext cx="4229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binding of oxaloacetate creates a binding site for acetyl-CoA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induced fit decreases the likelihood of premature cleavage of the thioester bond of acetyl-CoA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Part a shows citrate synthase without bound oxaloacetate. It has a rounded brown potion on the left that has a hook-like curve extending to its lower left. It has a similar green portion on the right with the hook-like curve extending upward to the upper right. Where the two pieces meet in the center, they overlap so that some green is visible in the middle of the brown portion and vice versa. At the bottom end of the brown lower left hook, there is an arrow showing that a small red molecule of oxaloacetate next to a linear purple acetyl-Co A analog that is thicker in its center can move into the opening. An arrow points from the end of the hook toward the center, showing that it can close the opening. Above the green hook to the upper right, similar oxaloacetate and acetyl-Co A analog molecules are present with an arrow showing movement into the space and an arrow showing that the hook can move inward to close the opening. An arrow points down to part b, which shows a similar structure that is almost rounded because the hooked regions have come together to complete the spherical shape. Where the openings had been, small pieces of red and purple are visible to show where oxaloacetate molecules and the acetyl-Co A analogs are located.">
            <a:extLst>
              <a:ext uri="{FF2B5EF4-FFF2-40B4-BE49-F238E27FC236}">
                <a16:creationId xmlns:a16="http://schemas.microsoft.com/office/drawing/2014/main" id="{B085F890-91A2-0E4D-AFAC-4C32EAB2C4D4}"/>
              </a:ext>
            </a:extLst>
          </p:cNvPr>
          <p:cNvPicPr>
            <a:picLocks noChangeAspect="1"/>
          </p:cNvPicPr>
          <p:nvPr/>
        </p:nvPicPr>
        <p:blipFill>
          <a:blip r:embed="rId3"/>
          <a:stretch>
            <a:fillRect/>
          </a:stretch>
        </p:blipFill>
        <p:spPr>
          <a:xfrm>
            <a:off x="5071117" y="1523999"/>
            <a:ext cx="2998388" cy="5230335"/>
          </a:xfrm>
          <a:prstGeom prst="rect">
            <a:avLst/>
          </a:prstGeom>
        </p:spPr>
      </p:pic>
    </p:spTree>
    <p:extLst>
      <p:ext uri="{BB962C8B-B14F-4D97-AF65-F5344CB8AC3E}">
        <p14:creationId xmlns:p14="http://schemas.microsoft.com/office/powerpoint/2010/main" val="3281788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3033E-6130-4D70-A906-7C0C37FCFC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2 of Cellular Respiration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3013" y="1512176"/>
            <a:ext cx="34480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2: oxidation of acetyl groups to CO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 the </a:t>
            </a:r>
            <a:r>
              <a:rPr lang="en-US" sz="2400" b="1" dirty="0">
                <a:latin typeface="Arial" panose="020B0604020202020204" pitchFamily="34" charset="0"/>
                <a:cs typeface="Arial" panose="020B0604020202020204" pitchFamily="34" charset="0"/>
              </a:rPr>
              <a:t>citric acid cycle (tricarboxylic acid (TCA) cycle, Krebs cycle) </a:t>
            </a:r>
          </a:p>
          <a:p>
            <a:pPr lvl="1"/>
            <a:r>
              <a:rPr lang="en-US" sz="2400" dirty="0">
                <a:latin typeface="Arial" panose="020B0604020202020204" pitchFamily="34" charset="0"/>
                <a:cs typeface="Arial" panose="020B0604020202020204" pitchFamily="34" charset="0"/>
              </a:rPr>
              <a:t>nearly universal pathway</a:t>
            </a:r>
          </a:p>
          <a:p>
            <a:pPr lvl="1"/>
            <a:r>
              <a:rPr lang="en-US" sz="2400" dirty="0">
                <a:latin typeface="Arial" panose="020B0604020202020204" pitchFamily="34" charset="0"/>
                <a:cs typeface="Arial" panose="020B0604020202020204" pitchFamily="34" charset="0"/>
              </a:rPr>
              <a:t>generates NADH,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one GTP</a:t>
            </a: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cetyl CoA enters the citric acid cycle, which produces citrate, gives off C O 2 and electrons, and produces oxaloacetate. The electrons from stage 1 and from the citric acid cycle go into N A D H and F A D H 2 (reduced electron carriers).">
            <a:extLst>
              <a:ext uri="{FF2B5EF4-FFF2-40B4-BE49-F238E27FC236}">
                <a16:creationId xmlns:a16="http://schemas.microsoft.com/office/drawing/2014/main" id="{67D1CA42-9413-9840-B2B0-CB56C06BC768}"/>
              </a:ext>
            </a:extLst>
          </p:cNvPr>
          <p:cNvPicPr>
            <a:picLocks noChangeAspect="1"/>
          </p:cNvPicPr>
          <p:nvPr/>
        </p:nvPicPr>
        <p:blipFill>
          <a:blip r:embed="rId3"/>
          <a:stretch>
            <a:fillRect/>
          </a:stretch>
        </p:blipFill>
        <p:spPr>
          <a:xfrm>
            <a:off x="3715451" y="1573468"/>
            <a:ext cx="5161152" cy="4210413"/>
          </a:xfrm>
          <a:prstGeom prst="rect">
            <a:avLst/>
          </a:prstGeom>
        </p:spPr>
      </p:pic>
    </p:spTree>
    <p:extLst>
      <p:ext uri="{BB962C8B-B14F-4D97-AF65-F5344CB8AC3E}">
        <p14:creationId xmlns:p14="http://schemas.microsoft.com/office/powerpoint/2010/main" val="3252122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A1EA-C4BC-40D5-BB40-24DEAE992D0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Citrate Synthase: Acid/Base Catalysis</a:t>
            </a:r>
            <a:endParaRPr lang="en-AU" dirty="0"/>
          </a:p>
        </p:txBody>
      </p:sp>
      <p:pic>
        <p:nvPicPr>
          <p:cNvPr id="3" name="Picture 2" descr="Step 1: The thioester linkage in acetyl-Co A activates the methyl hydrogens. A s p superscript 375 abstracts a proton from the methyl group, forming an enolate intermediate. The intermediate is stabilized by hydrogen bonding to and/or protonation by H i s superscript 274 (full protonation is shown). This yields a similar structure in which A s p superscript 375 beneath the bottom center of the opening is bonded to H within the opening, and acetyl-C o A has become an enol intermediate with red highlighted C bonded to red highlighted H above and to the left connected by a red double bond to red highlighted C connected by a red bond to red highlighted O above and bonded to nonhighlighted S to the right further bonded to C o A. The red highlighted O is further bonded to H connected by three horizontal blue lines to a red pair of electrons beneath N of the five-membered ring below, which no longer has a dashed curved line or positive charge but instead has a double bond at its lower left side. Curved red arrows point from the red pair of electrons on N of the five-membered ring above the opening to H below the three horizontal blue lines, from the bond between this H and the red highlighted O to the bond between the red highlighted O and te C below it, from the double bond between the two C atoms in the enol intermediate and the central C of oxaloacetate that is double bonded to O to its left, and from the double bond between the same C and O and H to the left extending into the ring by its bond from N of the ring just to the left of the boundary of citrate synthase. An arrow points downward.">
            <a:extLst>
              <a:ext uri="{FF2B5EF4-FFF2-40B4-BE49-F238E27FC236}">
                <a16:creationId xmlns:a16="http://schemas.microsoft.com/office/drawing/2014/main" id="{91B82666-376F-1C47-8A3F-2C2B030FCA0F}"/>
              </a:ext>
            </a:extLst>
          </p:cNvPr>
          <p:cNvPicPr>
            <a:picLocks noChangeAspect="1"/>
          </p:cNvPicPr>
          <p:nvPr/>
        </p:nvPicPr>
        <p:blipFill>
          <a:blip r:embed="rId3"/>
          <a:stretch>
            <a:fillRect/>
          </a:stretch>
        </p:blipFill>
        <p:spPr>
          <a:xfrm>
            <a:off x="2895600" y="1524000"/>
            <a:ext cx="3206320" cy="5008651"/>
          </a:xfrm>
          <a:prstGeom prst="rect">
            <a:avLst/>
          </a:prstGeom>
        </p:spPr>
      </p:pic>
    </p:spTree>
    <p:extLst>
      <p:ext uri="{BB962C8B-B14F-4D97-AF65-F5344CB8AC3E}">
        <p14:creationId xmlns:p14="http://schemas.microsoft.com/office/powerpoint/2010/main" val="4179373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D543-0681-40D2-BCE9-0DF2E372593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Citrate Synthase: Acid/Base Catalysis, Continued</a:t>
            </a:r>
            <a:endParaRPr lang="en-AU" dirty="0"/>
          </a:p>
        </p:txBody>
      </p:sp>
      <p:pic>
        <p:nvPicPr>
          <p:cNvPr id="3" name="Picture 2" descr="Step 2: The enol(ate) rearranges to attack the carbonyl carbon of oxaloacetate, with H i s superscript 274 positioned to abstract the proton it had previously donated. H i s superscript 320 acts as a general acid. The resulting condensation generates citroyl-Co A. This yields a similar structure in which A s p superscript 375 beneath the center of the opening is no longer bonded to oxygens, the ring to the left of the opening no longer has a curved dashed line from the upper left to lower right vertices with a positive charge on the upper right vertex but instead has a double bond at the upper right side and a red pair of electrons on N at the lower right side adjacent to the boundary with the opening, the ring above the top of the opening has a dashed line between the upper left and lower left vertices again with a positive charge on the left side, and N at the bottom vertex is bonded to H connected by three lines to red highlighted O of citroyl-Co A below. Citroyl-Co A has a three-carbon vertical chain. The top carbon of the chain is highlighted in red, bonded to red highlighted H above and to the left, connected by a red bond to red highlighted C to the right connected by a red double bond to O above connected by three blue lines to H bonded to N of the five-membered ring above and connected to nonhighlighted S to the right further boned to C o A. The middle carbon of the chain is bonded to O H to the left and to C O O minus to the right. The bottom carbon of the chain is bonded to 2 H to the left and to C O O minus to the right. An arrow points downward accompanied by a curved arrow showing the addition of H 2 O with a blue highlighted O and the loss of Co A – S H.">
            <a:extLst>
              <a:ext uri="{FF2B5EF4-FFF2-40B4-BE49-F238E27FC236}">
                <a16:creationId xmlns:a16="http://schemas.microsoft.com/office/drawing/2014/main" id="{91B82666-376F-1C47-8A3F-2C2B030FCA0F}"/>
              </a:ext>
            </a:extLst>
          </p:cNvPr>
          <p:cNvPicPr>
            <a:picLocks noChangeAspect="1"/>
          </p:cNvPicPr>
          <p:nvPr/>
        </p:nvPicPr>
        <p:blipFill>
          <a:blip r:embed="rId3"/>
          <a:stretch>
            <a:fillRect/>
          </a:stretch>
        </p:blipFill>
        <p:spPr>
          <a:xfrm>
            <a:off x="2912149" y="1644914"/>
            <a:ext cx="3319702" cy="5060686"/>
          </a:xfrm>
          <a:prstGeom prst="rect">
            <a:avLst/>
          </a:prstGeom>
        </p:spPr>
      </p:pic>
    </p:spTree>
    <p:extLst>
      <p:ext uri="{BB962C8B-B14F-4D97-AF65-F5344CB8AC3E}">
        <p14:creationId xmlns:p14="http://schemas.microsoft.com/office/powerpoint/2010/main" val="222748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E2A-0A3B-4669-B84C-51C018F4FAB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Citrate Synthase: Thioester Hydrolysis</a:t>
            </a:r>
            <a:endParaRPr lang="en-AU" dirty="0"/>
          </a:p>
        </p:txBody>
      </p:sp>
      <p:pic>
        <p:nvPicPr>
          <p:cNvPr id="4" name="Picture 3" descr="Step 3: The thioester is subsequently hydrolyzed, regenerating Co A – S H and producing citrate. This yields a similar oval open region containing citrate, which has a vertical three-carbon chain. The top carbon has red highlighted C bonded to red highlighted H above and to the left and connected by a red bond to red highlighted C O blue highlighted O minus. The middle carbon has C bonded to O H to the left and to C O O minus to the right. The bottom carbon is bonded to 2 H and to C O O minus to the right. In citrate synthase, H i s superscript 274 and further bonded is visible in the upper middle, H i s superscript 320 and further bonded is visible to the left, and A s p superscript 375 and further bonded is visible below.">
            <a:extLst>
              <a:ext uri="{FF2B5EF4-FFF2-40B4-BE49-F238E27FC236}">
                <a16:creationId xmlns:a16="http://schemas.microsoft.com/office/drawing/2014/main" id="{A368CF4B-D7BC-A84F-A467-0D3B978EE16B}"/>
              </a:ext>
            </a:extLst>
          </p:cNvPr>
          <p:cNvPicPr>
            <a:picLocks noChangeAspect="1"/>
          </p:cNvPicPr>
          <p:nvPr/>
        </p:nvPicPr>
        <p:blipFill>
          <a:blip r:embed="rId3"/>
          <a:stretch>
            <a:fillRect/>
          </a:stretch>
        </p:blipFill>
        <p:spPr>
          <a:xfrm>
            <a:off x="932227" y="2324100"/>
            <a:ext cx="7279544" cy="2209800"/>
          </a:xfrm>
          <a:prstGeom prst="rect">
            <a:avLst/>
          </a:prstGeom>
        </p:spPr>
      </p:pic>
    </p:spTree>
    <p:extLst>
      <p:ext uri="{BB962C8B-B14F-4D97-AF65-F5344CB8AC3E}">
        <p14:creationId xmlns:p14="http://schemas.microsoft.com/office/powerpoint/2010/main" val="1339012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C275-B9E1-4C30-B05F-83A25BE78D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Isocitrate via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Cis</a:t>
            </a:r>
            <a:r>
              <a:rPr lang="en-US" dirty="0">
                <a:solidFill>
                  <a:schemeClr val="tx1"/>
                </a:solidFill>
                <a:latin typeface="Arial" panose="020B0604020202020204" pitchFamily="34" charset="0"/>
                <a:cs typeface="Arial" panose="020B0604020202020204" pitchFamily="34" charset="0"/>
              </a:rPr>
              <a:t>-Aconitate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252221" y="1524000"/>
            <a:ext cx="390829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aconitase (aconitate hydratase) </a:t>
            </a:r>
            <a:r>
              <a:rPr lang="en-US" sz="2400" dirty="0">
                <a:latin typeface="Arial" panose="020B0604020202020204" pitchFamily="34" charset="0"/>
                <a:cs typeface="Arial" panose="020B0604020202020204" pitchFamily="34" charset="0"/>
              </a:rPr>
              <a:t>= catalyzes the reversible transformation of citrate to </a:t>
            </a:r>
            <a:r>
              <a:rPr lang="en-US" sz="2400" b="1" dirty="0">
                <a:latin typeface="Arial" panose="020B0604020202020204" pitchFamily="34" charset="0"/>
                <a:cs typeface="Arial" panose="020B0604020202020204" pitchFamily="34" charset="0"/>
              </a:rPr>
              <a:t>isocitrate</a:t>
            </a:r>
            <a:r>
              <a:rPr lang="en-US" sz="2400" dirty="0">
                <a:latin typeface="Arial" panose="020B0604020202020204" pitchFamily="34" charset="0"/>
                <a:cs typeface="Arial" panose="020B0604020202020204" pitchFamily="34" charset="0"/>
              </a:rPr>
              <a:t> through the intermediate </a:t>
            </a:r>
            <a:r>
              <a:rPr lang="en-US" sz="2400" b="1" i="1" dirty="0">
                <a:latin typeface="Arial" panose="020B0604020202020204" pitchFamily="34" charset="0"/>
                <a:cs typeface="Arial" panose="020B0604020202020204" pitchFamily="34" charset="0"/>
              </a:rPr>
              <a:t>cis</a:t>
            </a:r>
            <a:r>
              <a:rPr lang="en-US" sz="2400" b="1" dirty="0">
                <a:latin typeface="Arial" panose="020B0604020202020204" pitchFamily="34" charset="0"/>
                <a:cs typeface="Arial" panose="020B0604020202020204" pitchFamily="34" charset="0"/>
              </a:rPr>
              <a:t>-aconitate</a:t>
            </a:r>
          </a:p>
          <a:p>
            <a:pPr lvl="1"/>
            <a:r>
              <a:rPr lang="en-US" sz="2400" dirty="0">
                <a:latin typeface="Arial" panose="020B0604020202020204" pitchFamily="34" charset="0"/>
                <a:cs typeface="Arial" panose="020B0604020202020204" pitchFamily="34" charset="0"/>
              </a:rPr>
              <a:t>addition of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to </a:t>
            </a:r>
            <a:r>
              <a:rPr lang="en-US" sz="2400" i="1" dirty="0">
                <a:latin typeface="Arial" panose="020B0604020202020204" pitchFamily="34" charset="0"/>
                <a:cs typeface="Arial" panose="020B0604020202020204" pitchFamily="34" charset="0"/>
              </a:rPr>
              <a:t>cis</a:t>
            </a:r>
            <a:r>
              <a:rPr lang="en-US" sz="2400" dirty="0">
                <a:latin typeface="Arial" panose="020B0604020202020204" pitchFamily="34" charset="0"/>
                <a:cs typeface="Arial" panose="020B0604020202020204" pitchFamily="34" charset="0"/>
              </a:rPr>
              <a:t>-aconitate is stereospecific</a:t>
            </a:r>
          </a:p>
          <a:p>
            <a:pPr lvl="1"/>
            <a:r>
              <a:rPr lang="en-US" sz="2400" dirty="0">
                <a:latin typeface="Arial" panose="020B0604020202020204" pitchFamily="34" charset="0"/>
                <a:cs typeface="Arial" panose="020B0604020202020204" pitchFamily="34" charset="0"/>
              </a:rPr>
              <a:t>low [isocitrate] pulls the reaction forward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Citrate is shown as a three-carbon vertical chain with C 1 bonded to 2 H and to C O O minus, C 2 bonded to O H in a light red box on the left and to C O O minus on the right, and C 3 bonded to H in a red box on the left, to C O O minus on the right, and to H below. Right- and left-pointing arrows are shown above the word aconitase. An arrow branches from the forward arrow to show the loss of H 2 O in a red box. This yields italicized cis end italics-aconitate, shown in brackets. Italicized cis end italics-aconitate is a three-carbon vertical chain with the top C bonded to 2 H and to C O O minus to the right, the middle C bonded to C O O minus to the right and double bonded to the bottom C, and the bottom C bonded to C O O minus to the right and to H below. Right- and left-pointing arrows are shown above the word aconitase. A line joins with the forward arrow to show the addition of H 2 O in a blue box. This yields isocitrate, shown as a four-carbon chain with the top carbon bonded to 2 H and to C O O minus to the right, the second C bonded to blue highlighted H to the left and C O O minus to the right, the middle C bonded to blue highlighted O H to the left and H to the right, and the bottom C forming C O O minus.">
            <a:extLst>
              <a:ext uri="{FF2B5EF4-FFF2-40B4-BE49-F238E27FC236}">
                <a16:creationId xmlns:a16="http://schemas.microsoft.com/office/drawing/2014/main" id="{D992270F-62AB-C740-9965-8A9488C9A11E}"/>
              </a:ext>
            </a:extLst>
          </p:cNvPr>
          <p:cNvPicPr>
            <a:picLocks noChangeAspect="1"/>
          </p:cNvPicPr>
          <p:nvPr/>
        </p:nvPicPr>
        <p:blipFill>
          <a:blip r:embed="rId3"/>
          <a:stretch>
            <a:fillRect/>
          </a:stretch>
        </p:blipFill>
        <p:spPr>
          <a:xfrm>
            <a:off x="4160520" y="2228088"/>
            <a:ext cx="4875027" cy="3200400"/>
          </a:xfrm>
          <a:prstGeom prst="rect">
            <a:avLst/>
          </a:prstGeom>
        </p:spPr>
      </p:pic>
    </p:spTree>
    <p:extLst>
      <p:ext uri="{BB962C8B-B14F-4D97-AF65-F5344CB8AC3E}">
        <p14:creationId xmlns:p14="http://schemas.microsoft.com/office/powerpoint/2010/main" val="3524798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27F2-07D0-4E9C-810A-61A9B499B9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Iron-Sulfur Center in Aconitase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228600" y="1677639"/>
            <a:ext cx="31171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iron-sulfur center </a:t>
            </a:r>
            <a:r>
              <a:rPr lang="en-US" sz="2400" dirty="0">
                <a:latin typeface="Arial" panose="020B0604020202020204" pitchFamily="34" charset="0"/>
                <a:cs typeface="Arial" panose="020B0604020202020204" pitchFamily="34" charset="0"/>
              </a:rPr>
              <a:t>= acts both in the binding of the substrate to the active site and in the catalytic addition or removal of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figure shows the structure of the iron-sulfur center in aconitase.">
            <a:extLst>
              <a:ext uri="{FF2B5EF4-FFF2-40B4-BE49-F238E27FC236}">
                <a16:creationId xmlns:a16="http://schemas.microsoft.com/office/drawing/2014/main" id="{722289E5-83F5-9141-BCDF-95225767A34B}"/>
              </a:ext>
            </a:extLst>
          </p:cNvPr>
          <p:cNvPicPr>
            <a:picLocks noChangeAspect="1"/>
          </p:cNvPicPr>
          <p:nvPr/>
        </p:nvPicPr>
        <p:blipFill>
          <a:blip r:embed="rId3"/>
          <a:stretch>
            <a:fillRect/>
          </a:stretch>
        </p:blipFill>
        <p:spPr>
          <a:xfrm>
            <a:off x="3941457" y="2066577"/>
            <a:ext cx="4660900" cy="3352800"/>
          </a:xfrm>
          <a:prstGeom prst="rect">
            <a:avLst/>
          </a:prstGeom>
        </p:spPr>
      </p:pic>
    </p:spTree>
    <p:extLst>
      <p:ext uri="{BB962C8B-B14F-4D97-AF65-F5344CB8AC3E}">
        <p14:creationId xmlns:p14="http://schemas.microsoft.com/office/powerpoint/2010/main" val="1619430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9C75-D179-4B85-8399-B54187B658D5}"/>
              </a:ext>
            </a:extLst>
          </p:cNvPr>
          <p:cNvSpPr>
            <a:spLocks noGrp="1"/>
          </p:cNvSpPr>
          <p:nvPr>
            <p:ph type="title"/>
          </p:nvPr>
        </p:nvSpPr>
        <p:spPr>
          <a:xfrm>
            <a:off x="0" y="152400"/>
            <a:ext cx="9144000" cy="1295400"/>
          </a:xfrm>
        </p:spPr>
        <p:txBody>
          <a:bodyPr/>
          <a:lstStyle/>
          <a:p>
            <a:r>
              <a:rPr lang="en-US" dirty="0">
                <a:solidFill>
                  <a:schemeClr val="tx1"/>
                </a:solidFill>
                <a:latin typeface="Arial" panose="020B0604020202020204" pitchFamily="34" charset="0"/>
                <a:cs typeface="Arial" panose="020B0604020202020204" pitchFamily="34" charset="0"/>
              </a:rPr>
              <a:t>Oxidation of Isocitrate to </a:t>
            </a:r>
            <a:br>
              <a:rPr lang="en-US" dirty="0">
                <a:solidFill>
                  <a:schemeClr val="tx1"/>
                </a:solidFill>
                <a:latin typeface="Arial" panose="020B0604020202020204" pitchFamily="34" charset="0"/>
                <a:cs typeface="Arial" panose="020B0604020202020204" pitchFamily="34" charset="0"/>
              </a:rPr>
            </a:b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Ketoglutarate and CO</a:t>
            </a:r>
            <a:r>
              <a:rPr lang="en-US" baseline="-25000" dirty="0">
                <a:solidFill>
                  <a:schemeClr val="tx1"/>
                </a:solidFill>
                <a:latin typeface="Arial" panose="020B0604020202020204" pitchFamily="34" charset="0"/>
                <a:cs typeface="Arial" panose="020B0604020202020204" pitchFamily="34" charset="0"/>
              </a:rPr>
              <a:t>2</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600201"/>
            <a:ext cx="8801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isocitrate dehydrogenase </a:t>
            </a:r>
            <a:r>
              <a:rPr lang="en-US" sz="2400" dirty="0">
                <a:latin typeface="Arial" panose="020B0604020202020204" pitchFamily="34" charset="0"/>
                <a:cs typeface="Arial" panose="020B0604020202020204" pitchFamily="34" charset="0"/>
              </a:rPr>
              <a:t>= catalyzes the oxidative decarboxylation of isocitrate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Mn</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interacts with the carbonyl group of the </a:t>
            </a:r>
            <a:r>
              <a:rPr lang="en-US" sz="2400" dirty="0" err="1">
                <a:latin typeface="Arial" panose="020B0604020202020204" pitchFamily="34" charset="0"/>
                <a:cs typeface="Arial" panose="020B0604020202020204" pitchFamily="34" charset="0"/>
              </a:rPr>
              <a:t>oxalosuccinate</a:t>
            </a:r>
            <a:r>
              <a:rPr lang="en-US" sz="2400" dirty="0">
                <a:latin typeface="Arial" panose="020B0604020202020204" pitchFamily="34" charset="0"/>
                <a:cs typeface="Arial" panose="020B0604020202020204" pitchFamily="34" charset="0"/>
              </a:rPr>
              <a:t> and stabilizes the transiently-formed enol </a:t>
            </a:r>
          </a:p>
          <a:p>
            <a:pPr lvl="1"/>
            <a:r>
              <a:rPr lang="en-US" altLang="en-US" sz="2400" dirty="0">
                <a:latin typeface="Arial" panose="020B0604020202020204" pitchFamily="34" charset="0"/>
                <a:cs typeface="Arial" panose="020B0604020202020204" pitchFamily="34" charset="0"/>
              </a:rPr>
              <a:t>specific isozymes for NADP</a:t>
            </a:r>
            <a:r>
              <a:rPr lang="en-US" altLang="en-US" sz="2400" baseline="30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(cytosolic and mitochondrial) or NAD</a:t>
            </a:r>
            <a:r>
              <a:rPr lang="en-US" altLang="en-US" sz="2400" baseline="30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(mitochondrial)</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figure shows the conversion of isocitrate to Greek letter alpha-ketoglutarate in three steps.">
            <a:extLst>
              <a:ext uri="{FF2B5EF4-FFF2-40B4-BE49-F238E27FC236}">
                <a16:creationId xmlns:a16="http://schemas.microsoft.com/office/drawing/2014/main" id="{625DAED6-782A-F442-AD8F-307426967604}"/>
              </a:ext>
            </a:extLst>
          </p:cNvPr>
          <p:cNvPicPr>
            <a:picLocks noChangeAspect="1"/>
          </p:cNvPicPr>
          <p:nvPr/>
        </p:nvPicPr>
        <p:blipFill>
          <a:blip r:embed="rId3"/>
          <a:stretch>
            <a:fillRect/>
          </a:stretch>
        </p:blipFill>
        <p:spPr>
          <a:xfrm>
            <a:off x="266700" y="4265223"/>
            <a:ext cx="8610600" cy="2137554"/>
          </a:xfrm>
          <a:prstGeom prst="rect">
            <a:avLst/>
          </a:prstGeom>
        </p:spPr>
      </p:pic>
    </p:spTree>
    <p:extLst>
      <p:ext uri="{BB962C8B-B14F-4D97-AF65-F5344CB8AC3E}">
        <p14:creationId xmlns:p14="http://schemas.microsoft.com/office/powerpoint/2010/main" val="3528101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741F5-2573-4E6E-9AE3-C9D1B7ABEAEF}"/>
              </a:ext>
            </a:extLst>
          </p:cNvPr>
          <p:cNvSpPr>
            <a:spLocks noGrp="1"/>
          </p:cNvSpPr>
          <p:nvPr>
            <p:ph type="title"/>
          </p:nvPr>
        </p:nvSpPr>
        <p:spPr>
          <a:xfrm>
            <a:off x="0" y="152400"/>
            <a:ext cx="9144000" cy="1295400"/>
          </a:xfrm>
        </p:spPr>
        <p:txBody>
          <a:bodyPr/>
          <a:lstStyle/>
          <a:p>
            <a:r>
              <a:rPr lang="en-US" dirty="0">
                <a:solidFill>
                  <a:schemeClr val="tx1"/>
                </a:solidFill>
                <a:latin typeface="Arial" panose="020B0604020202020204" pitchFamily="34" charset="0"/>
                <a:cs typeface="Arial" panose="020B0604020202020204" pitchFamily="34" charset="0"/>
              </a:rPr>
              <a:t>Oxidation of </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Ketoglutarate to Succinyl-CoA and CO</a:t>
            </a:r>
            <a:r>
              <a:rPr lang="en-US" baseline="-25000" dirty="0">
                <a:solidFill>
                  <a:schemeClr val="tx1"/>
                </a:solidFill>
                <a:latin typeface="Arial" panose="020B0604020202020204" pitchFamily="34" charset="0"/>
                <a:cs typeface="Arial" panose="020B0604020202020204" pitchFamily="34" charset="0"/>
              </a:rPr>
              <a:t>2</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600200"/>
            <a:ext cx="88011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ketoglutarate dehydrogenase complex </a:t>
            </a:r>
            <a:r>
              <a:rPr lang="en-US" sz="2400" dirty="0">
                <a:latin typeface="Arial" panose="020B0604020202020204" pitchFamily="34" charset="0"/>
                <a:cs typeface="Arial" panose="020B0604020202020204" pitchFamily="34" charset="0"/>
              </a:rPr>
              <a:t>= catalyzes the oxidative decarboxylation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to </a:t>
            </a:r>
            <a:r>
              <a:rPr lang="en-US" sz="2400" b="1" dirty="0">
                <a:latin typeface="Arial" panose="020B0604020202020204" pitchFamily="34" charset="0"/>
                <a:cs typeface="Arial" panose="020B0604020202020204" pitchFamily="34" charset="0"/>
              </a:rPr>
              <a:t>succinyl-CoA </a:t>
            </a:r>
            <a:r>
              <a:rPr lang="en-US" sz="2400" dirty="0">
                <a:latin typeface="Arial" panose="020B0604020202020204" pitchFamily="34" charset="0"/>
                <a:cs typeface="Arial" panose="020B0604020202020204" pitchFamily="34" charset="0"/>
              </a:rPr>
              <a:t>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energy of oxidation is conserved in the thioester bond of succinyl-CoA </a:t>
            </a:r>
          </a:p>
        </p:txBody>
      </p:sp>
      <p:pic>
        <p:nvPicPr>
          <p:cNvPr id="3" name="Picture 2" descr="Greek letter alpha-ketoglutarate is shown as a vertical three-carbon chain with the top carbon bonded to 2 H and to C O O minus, the middle carbon bonded to 2 H, and the third carbon bonded to C O O minus in a light red box and double bonded to O. An arrow points right above Greek letter alpha-ketoglutarate dehydrogenase complex accompanied by an line showing the addition of Co A – S H and a curved arrow showing the addition of N A D plus and loss of N A D H. This yields succinyl Co A, which is similar except that the third carbon is bonded to S on the right further bonded to C o A and double bonded to O below. A red box labeled C O 2 is also present.">
            <a:extLst>
              <a:ext uri="{FF2B5EF4-FFF2-40B4-BE49-F238E27FC236}">
                <a16:creationId xmlns:a16="http://schemas.microsoft.com/office/drawing/2014/main" id="{8B0C5019-813A-8948-B812-A2EDEC92F3B2}"/>
              </a:ext>
            </a:extLst>
          </p:cNvPr>
          <p:cNvPicPr>
            <a:picLocks noChangeAspect="1"/>
          </p:cNvPicPr>
          <p:nvPr/>
        </p:nvPicPr>
        <p:blipFill>
          <a:blip r:embed="rId3"/>
          <a:stretch>
            <a:fillRect/>
          </a:stretch>
        </p:blipFill>
        <p:spPr>
          <a:xfrm>
            <a:off x="1352550" y="3817937"/>
            <a:ext cx="6438900" cy="2692400"/>
          </a:xfrm>
          <a:prstGeom prst="rect">
            <a:avLst/>
          </a:prstGeom>
        </p:spPr>
      </p:pic>
    </p:spTree>
    <p:extLst>
      <p:ext uri="{BB962C8B-B14F-4D97-AF65-F5344CB8AC3E}">
        <p14:creationId xmlns:p14="http://schemas.microsoft.com/office/powerpoint/2010/main" val="100010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745BFD5E-D9AD-4070-8B1A-9ED2EE19D8C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FDC15FB-A11C-4DA7-8153-61813CDEE99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(5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4231947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4518-920B-4F39-800D-2091C3FC7FC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Conserved Mechanism for Oxidative Decarboxylation</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524001"/>
            <a:ext cx="8801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pathways use the same five cofactors, similar multienzyme complexes, and the same enzymatic mechanism</a:t>
            </a:r>
          </a:p>
          <a:p>
            <a:pPr lvl="1"/>
            <a:r>
              <a:rPr lang="en-US" sz="2400" dirty="0">
                <a:latin typeface="Arial" panose="020B0604020202020204" pitchFamily="34" charset="0"/>
                <a:cs typeface="Arial" panose="020B0604020202020204" pitchFamily="34" charset="0"/>
              </a:rPr>
              <a:t>have homologous E</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and E</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and identical E</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example of gene duplication and </a:t>
            </a:r>
            <a:r>
              <a:rPr lang="en-US" sz="2400" b="1" dirty="0">
                <a:latin typeface="Arial" panose="020B0604020202020204" pitchFamily="34" charset="0"/>
                <a:cs typeface="Arial" panose="020B0604020202020204" pitchFamily="34" charset="0"/>
              </a:rPr>
              <a:t>divergent evolution </a:t>
            </a: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pic>
        <p:nvPicPr>
          <p:cNvPr id="6" name="Picture 5" descr="A figure shows a conserved mechanism for oxidative decarboxylation in three pathways: decarboxylations by the pyruvate dehydrogenase complex, in the citric acid cycle, and in the oxidation of isoleucine.">
            <a:extLst>
              <a:ext uri="{FF2B5EF4-FFF2-40B4-BE49-F238E27FC236}">
                <a16:creationId xmlns:a16="http://schemas.microsoft.com/office/drawing/2014/main" id="{6F7DF1F5-C395-ED4A-8C15-B7A8954FA989}"/>
              </a:ext>
            </a:extLst>
          </p:cNvPr>
          <p:cNvPicPr>
            <a:picLocks noChangeAspect="1"/>
          </p:cNvPicPr>
          <p:nvPr/>
        </p:nvPicPr>
        <p:blipFill>
          <a:blip r:embed="rId3"/>
          <a:stretch>
            <a:fillRect/>
          </a:stretch>
        </p:blipFill>
        <p:spPr>
          <a:xfrm>
            <a:off x="1181100" y="3429000"/>
            <a:ext cx="6781800" cy="2946400"/>
          </a:xfrm>
          <a:prstGeom prst="rect">
            <a:avLst/>
          </a:prstGeom>
        </p:spPr>
      </p:pic>
    </p:spTree>
    <p:extLst>
      <p:ext uri="{BB962C8B-B14F-4D97-AF65-F5344CB8AC3E}">
        <p14:creationId xmlns:p14="http://schemas.microsoft.com/office/powerpoint/2010/main" val="2267542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55E3-4584-499B-A3E6-4E5C81AFD74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Conversion of Succinyl-CoA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 Succinate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3"/>
            <a:ext cx="88011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succinyl-CoA synthetase (succinic </a:t>
            </a:r>
            <a:r>
              <a:rPr lang="en-US" sz="2400" b="1" dirty="0" err="1">
                <a:latin typeface="Arial" panose="020B0604020202020204" pitchFamily="34" charset="0"/>
                <a:cs typeface="Arial" panose="020B0604020202020204" pitchFamily="34" charset="0"/>
              </a:rPr>
              <a:t>thiokinase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breakage of the thioester bond of succinyl-CoA to form </a:t>
            </a:r>
            <a:r>
              <a:rPr lang="en-US" sz="2400" b="1" dirty="0">
                <a:latin typeface="Arial" panose="020B0604020202020204" pitchFamily="34" charset="0"/>
                <a:cs typeface="Arial" panose="020B0604020202020204" pitchFamily="34" charset="0"/>
              </a:rPr>
              <a:t>succinate</a:t>
            </a:r>
          </a:p>
          <a:p>
            <a:pPr lvl="1"/>
            <a:r>
              <a:rPr lang="en-US" sz="2400" dirty="0">
                <a:latin typeface="Arial" panose="020B0604020202020204" pitchFamily="34" charset="0"/>
                <a:cs typeface="Arial" panose="020B0604020202020204" pitchFamily="34" charset="0"/>
              </a:rPr>
              <a:t>energy released drives the synthesis of a </a:t>
            </a:r>
            <a:r>
              <a:rPr lang="en-US" sz="2400" dirty="0" err="1">
                <a:latin typeface="Arial" panose="020B0604020202020204" pitchFamily="34" charset="0"/>
                <a:cs typeface="Arial" panose="020B0604020202020204" pitchFamily="34" charset="0"/>
              </a:rPr>
              <a:t>phosphoanhydride</a:t>
            </a:r>
            <a:r>
              <a:rPr lang="en-US" sz="2400" dirty="0">
                <a:latin typeface="Arial" panose="020B0604020202020204" pitchFamily="34" charset="0"/>
                <a:cs typeface="Arial" panose="020B0604020202020204" pitchFamily="34" charset="0"/>
              </a:rPr>
              <a:t> bond in either GTP or ATP (substrate level phosphorylation)</a:t>
            </a:r>
          </a:p>
        </p:txBody>
      </p:sp>
      <p:pic>
        <p:nvPicPr>
          <p:cNvPr id="7" name="Picture 6" descr="Succinyl-Co A is shown as a vertical three-carbon chain with the top C bonded to 2 H and to C O O minus to the right, the middle C bonded to 2 H, and the bottom C double bonded to O below and bonded to S to the right further bonded to Co A. Right- and left-pointing arrows are shown above succinyl-Co A synthetase. The forward arrow is accompanied by a curved arrow above that shows the addition of G T P plus P subscript i and loss of G T P. An addition arrow branches away to show the loss of Co A – S H. This yields succinate, which is shown as a four-carbon vertical chain with the top carbon forming C O O minus, the second carbon bonded to 2 H, the third carbon bonded to 2 H, and the fourth carbon bonded to C O O minus.">
            <a:extLst>
              <a:ext uri="{FF2B5EF4-FFF2-40B4-BE49-F238E27FC236}">
                <a16:creationId xmlns:a16="http://schemas.microsoft.com/office/drawing/2014/main" id="{F53A4559-E534-EE41-AEDC-01D749E6B973}"/>
              </a:ext>
            </a:extLst>
          </p:cNvPr>
          <p:cNvPicPr>
            <a:picLocks noChangeAspect="1"/>
          </p:cNvPicPr>
          <p:nvPr/>
        </p:nvPicPr>
        <p:blipFill>
          <a:blip r:embed="rId3"/>
          <a:stretch>
            <a:fillRect/>
          </a:stretch>
        </p:blipFill>
        <p:spPr>
          <a:xfrm>
            <a:off x="1135750" y="3976831"/>
            <a:ext cx="6872500" cy="2561938"/>
          </a:xfrm>
          <a:prstGeom prst="rect">
            <a:avLst/>
          </a:prstGeom>
        </p:spPr>
      </p:pic>
    </p:spTree>
    <p:extLst>
      <p:ext uri="{BB962C8B-B14F-4D97-AF65-F5344CB8AC3E}">
        <p14:creationId xmlns:p14="http://schemas.microsoft.com/office/powerpoint/2010/main" val="112903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DF262-B8C0-48FE-9CA7-C2A97622E2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3 of Cellular Respiration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3013" y="1363662"/>
            <a:ext cx="34480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3: electron transfer chain and oxidative phosphorylation</a:t>
            </a:r>
          </a:p>
          <a:p>
            <a:pPr lvl="1"/>
            <a:r>
              <a:rPr lang="en-US" sz="2400" dirty="0">
                <a:latin typeface="Arial" panose="020B0604020202020204" pitchFamily="34" charset="0"/>
                <a:cs typeface="Arial" panose="020B0604020202020204" pitchFamily="34" charset="0"/>
              </a:rPr>
              <a:t>generates the vast majority of ATP from catabolism</a:t>
            </a: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reduced electron carriers lose an electron to the respiratory (electron-transfer) chain. 2 H superscript plus, plus one-half O 2 enters this chain, giving off H 2 O. A D P plus P sub i also enters the chain, yielding A T P.">
            <a:extLst>
              <a:ext uri="{FF2B5EF4-FFF2-40B4-BE49-F238E27FC236}">
                <a16:creationId xmlns:a16="http://schemas.microsoft.com/office/drawing/2014/main" id="{67D1CA42-9413-9840-B2B0-CB56C06BC768}"/>
              </a:ext>
            </a:extLst>
          </p:cNvPr>
          <p:cNvPicPr>
            <a:picLocks noChangeAspect="1"/>
          </p:cNvPicPr>
          <p:nvPr/>
        </p:nvPicPr>
        <p:blipFill>
          <a:blip r:embed="rId3"/>
          <a:stretch>
            <a:fillRect/>
          </a:stretch>
        </p:blipFill>
        <p:spPr>
          <a:xfrm>
            <a:off x="3918554" y="1916113"/>
            <a:ext cx="4706177" cy="3025774"/>
          </a:xfrm>
          <a:prstGeom prst="rect">
            <a:avLst/>
          </a:prstGeom>
        </p:spPr>
      </p:pic>
    </p:spTree>
    <p:extLst>
      <p:ext uri="{BB962C8B-B14F-4D97-AF65-F5344CB8AC3E}">
        <p14:creationId xmlns:p14="http://schemas.microsoft.com/office/powerpoint/2010/main" val="14947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CBE5-1D14-4CF4-9302-734BF125D3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Succinyl-CoA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Synthetase Reaction</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p:sp>
        <p:nvSpPr>
          <p:cNvPr id="9" name="Google Shape;390;g847cf01710_0_68">
            <a:extLst>
              <a:ext uri="{FF2B5EF4-FFF2-40B4-BE49-F238E27FC236}">
                <a16:creationId xmlns:a16="http://schemas.microsoft.com/office/drawing/2014/main" id="{8FB1422D-5949-724E-ADCF-8FCE1677C6B6}"/>
              </a:ext>
            </a:extLst>
          </p:cNvPr>
          <p:cNvSpPr txBox="1">
            <a:spLocks noChangeArrowheads="1"/>
          </p:cNvSpPr>
          <p:nvPr/>
        </p:nvSpPr>
        <p:spPr bwMode="auto">
          <a:xfrm>
            <a:off x="171450" y="1600200"/>
            <a:ext cx="4400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enzyme molecule becomes phosphorylated at a His residue in the active site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phosphoryl group is then transferred to ADP or GDP to form ATP or GTP</a:t>
            </a:r>
          </a:p>
          <a:p>
            <a:pPr lvl="1"/>
            <a:r>
              <a:rPr lang="en-US" sz="2400" dirty="0">
                <a:latin typeface="Arial" panose="020B0604020202020204" pitchFamily="34" charset="0"/>
                <a:cs typeface="Arial" panose="020B0604020202020204" pitchFamily="34" charset="0"/>
              </a:rPr>
              <a:t>animal cells have </a:t>
            </a:r>
            <a:r>
              <a:rPr lang="en-US" altLang="en-US" sz="2400" dirty="0">
                <a:latin typeface="Arial" panose="020B0604020202020204" pitchFamily="34" charset="0"/>
                <a:cs typeface="Arial" panose="020B0604020202020204" pitchFamily="34" charset="0"/>
              </a:rPr>
              <a:t>specific isozymes for ADP and GDP</a:t>
            </a:r>
          </a:p>
          <a:p>
            <a:pPr lvl="1"/>
            <a:endParaRPr lang="en-US" sz="2000" dirty="0">
              <a:latin typeface="Arial" panose="020B0604020202020204" pitchFamily="34" charset="0"/>
              <a:cs typeface="Arial" panose="020B0604020202020204" pitchFamily="34" charset="0"/>
            </a:endParaRPr>
          </a:p>
        </p:txBody>
      </p:sp>
      <p:pic>
        <p:nvPicPr>
          <p:cNvPr id="8" name="Picture 7" descr="Part a shows a clockwise cycle of reactions. Step 1 is shown at the three o’clock position. Succinyl Co A is shown as a four-carbon chain with the top carbon double bonded to O to the upper left and bonded to O minus to the upper right, the second and third carbons bonded to 2 H, and the bottom carbon double bonded to O to the lower left and bonded to S to the lower left further bonded to S to the lower right further bonded to C o A. Succinyl Co A is added at the two o’clock position, then a new arrow starts from the three o’clock to five o’clock positions accompanied by a curved arrow labeled 1 showing the addition of red highlighted P subscript I and the loss of Co A – S H. This yields enzyme-bound succinyl phosphate, which is similar to succinyl Co A except that the third carbon is enclosed in a blue oval with H i s at the far right with a bond to the right, and the bottom carbon has a bond to O at the lower right that is further bonded to a red circle labeled P. An arrow points from enzyme-bound succinyl phosphate to phosphohistidyl enzyme at the ten o’clock position. At the seven o’clock position, an arrow labeled 2 curves away and points to succinate, shown as C double bonded to O to the upper left, bonded to O minus to the lower left, and bonded to C H 2 to the right further bonded to C H 2 bonded to C double bonded to O to the upper right and bonded to O minus to the lower right. All data are approximate. The arrow within the circle continues up to a structure labeled phosphohidtidyl enzyme at the ten o’clock position. This is a blue oval with H i s at the right side with a bond to the right and a bond to the lower right to a red circle labeled P outside of the blue oval. An arrow points from this point to a similar blue oval labeled succinyl-Co A synthetase at the twelve o’clock position with H i s at the right side with a bond to the right but with no bond to a red circle labeled P. A curved arrow labeled 3 at the eleven o’clock position shows the addition of G D P and loss of G T P with P highlighted in red. An arrow points from succinyl-Co A synthetase to the three o’clock position to continue the cycle.">
            <a:extLst>
              <a:ext uri="{FF2B5EF4-FFF2-40B4-BE49-F238E27FC236}">
                <a16:creationId xmlns:a16="http://schemas.microsoft.com/office/drawing/2014/main" id="{FD415A4C-1754-D74C-9EC3-49BFCF8AE267}"/>
              </a:ext>
            </a:extLst>
          </p:cNvPr>
          <p:cNvPicPr>
            <a:picLocks noChangeAspect="1"/>
          </p:cNvPicPr>
          <p:nvPr/>
        </p:nvPicPr>
        <p:blipFill rotWithShape="1">
          <a:blip r:embed="rId3"/>
          <a:srcRect l="338" t="296" r="-338" b="47312"/>
          <a:stretch/>
        </p:blipFill>
        <p:spPr>
          <a:xfrm>
            <a:off x="4572000" y="1636976"/>
            <a:ext cx="4225909" cy="5049922"/>
          </a:xfrm>
          <a:prstGeom prst="rect">
            <a:avLst/>
          </a:prstGeom>
        </p:spPr>
      </p:pic>
    </p:spTree>
    <p:extLst>
      <p:ext uri="{BB962C8B-B14F-4D97-AF65-F5344CB8AC3E}">
        <p14:creationId xmlns:p14="http://schemas.microsoft.com/office/powerpoint/2010/main" val="2951599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CD3C-2960-4402-844B-725EEC6CDA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Succinyl-CoA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Synthetase Reaction</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5" name="Google Shape;390;g847cf01710_0_68">
            <a:extLst>
              <a:ext uri="{FF2B5EF4-FFF2-40B4-BE49-F238E27FC236}">
                <a16:creationId xmlns:a16="http://schemas.microsoft.com/office/drawing/2014/main" id="{DBF929D3-FE47-F741-A7FD-7751BA8AC331}"/>
              </a:ext>
            </a:extLst>
          </p:cNvPr>
          <p:cNvSpPr txBox="1">
            <a:spLocks noChangeArrowheads="1"/>
          </p:cNvSpPr>
          <p:nvPr/>
        </p:nvSpPr>
        <p:spPr bwMode="auto">
          <a:xfrm>
            <a:off x="201930" y="1752600"/>
            <a:ext cx="34099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power helices place the partial positive charges of the helix dipole near the phosphate group of the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chain phosphorylated His</a:t>
            </a:r>
            <a:r>
              <a:rPr lang="en-US" sz="2400" baseline="30000" dirty="0">
                <a:latin typeface="Arial" panose="020B0604020202020204" pitchFamily="34" charset="0"/>
                <a:cs typeface="Arial" panose="020B0604020202020204" pitchFamily="34" charset="0"/>
              </a:rPr>
              <a:t>246</a:t>
            </a:r>
            <a:r>
              <a:rPr lang="en-US" sz="2400" dirty="0">
                <a:latin typeface="Arial" panose="020B0604020202020204" pitchFamily="34" charset="0"/>
                <a:cs typeface="Arial" panose="020B0604020202020204" pitchFamily="34" charset="0"/>
              </a:rPr>
              <a:t> to stabilize the phosphoenzyme intermediate</a:t>
            </a:r>
          </a:p>
          <a:p>
            <a:pPr lvl="1"/>
            <a:endParaRPr lang="en-US" sz="2000" dirty="0">
              <a:latin typeface="Arial" panose="020B0604020202020204" pitchFamily="34" charset="0"/>
              <a:cs typeface="Arial" panose="020B0604020202020204" pitchFamily="34" charset="0"/>
            </a:endParaRPr>
          </a:p>
        </p:txBody>
      </p:sp>
      <p:pic>
        <p:nvPicPr>
          <p:cNvPr id="3" name="Picture 2" descr="Part b shows a brown enzyme labeled Greek letter beta subunit in the background with helices and strands. It has a vertical purple piece labeled coenzyme A containing a ball-and-stick model that bends toward the left near its top. At the bottom of coenzyme A, several structures come together and the brown Greek letter beta subunit above meets the blue Greek letter alpha subunit below. A ball-and-stick model of phosphate is visible between the structures with a red structure behind. There are circles containing minus signs next to the two lower O atoms of the phosphate. To the left, a yellow structure contains a ball-and-stick model and is labeled H i s superscript 246 bonded to a red circle labeled P. A purple helix labeled Greek letter alpha subunit power helix has a circle with a minus symbol near its bottom and extends up from just to the right of the center bottom to the phosphate group. It has an arrow running through its center that ends with a blue point containing a circle containing a plus sign near one of the negatively charged O atoms. A brown helix labeled Greek letter beta subunit power helix extends from the upper center right to the phosphate and has a circle with a minus symbol near its left end. It also contains an arrow with a blue point containing a circle with a plus sign next to a negatively charged O atom.">
            <a:extLst>
              <a:ext uri="{FF2B5EF4-FFF2-40B4-BE49-F238E27FC236}">
                <a16:creationId xmlns:a16="http://schemas.microsoft.com/office/drawing/2014/main" id="{475E3FD0-315E-4A45-A061-BF6510F3AC56}"/>
              </a:ext>
            </a:extLst>
          </p:cNvPr>
          <p:cNvPicPr>
            <a:picLocks noChangeAspect="1"/>
          </p:cNvPicPr>
          <p:nvPr/>
        </p:nvPicPr>
        <p:blipFill rotWithShape="1">
          <a:blip r:embed="rId3"/>
          <a:srcRect t="52106"/>
          <a:stretch/>
        </p:blipFill>
        <p:spPr>
          <a:xfrm>
            <a:off x="4419600" y="1645242"/>
            <a:ext cx="4629150" cy="5056896"/>
          </a:xfrm>
          <a:prstGeom prst="rect">
            <a:avLst/>
          </a:prstGeom>
        </p:spPr>
      </p:pic>
    </p:spTree>
    <p:extLst>
      <p:ext uri="{BB962C8B-B14F-4D97-AF65-F5344CB8AC3E}">
        <p14:creationId xmlns:p14="http://schemas.microsoft.com/office/powerpoint/2010/main" val="1626903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AFBE-1DB3-4725-A067-6D8D4FC88A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Nucleoside Diphosphate Kinase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DBF929D3-FE47-F741-A7FD-7751BA8AC331}"/>
                  </a:ext>
                </a:extLst>
              </p:cNvPr>
              <p:cNvSpPr txBox="1">
                <a:spLocks noChangeArrowheads="1"/>
              </p:cNvSpPr>
              <p:nvPr/>
            </p:nvSpPr>
            <p:spPr bwMode="auto">
              <a:xfrm>
                <a:off x="253365" y="1752600"/>
                <a:ext cx="863727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nucleoside diphosphate kinase </a:t>
                </a:r>
                <a:r>
                  <a:rPr lang="en-US" sz="2400" dirty="0">
                    <a:latin typeface="Arial" panose="020B0604020202020204" pitchFamily="34" charset="0"/>
                    <a:cs typeface="Arial" panose="020B0604020202020204" pitchFamily="34" charset="0"/>
                  </a:rPr>
                  <a:t>= catalyzes the reversible conversion of GTP and ATP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GTP + ADP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ea typeface="Arial Unicode MS" panose="020B0604020202020204" pitchFamily="34" charset="-128"/>
                    <a:cs typeface="Arial" panose="020B0604020202020204" pitchFamily="34" charset="0"/>
                  </a:rPr>
                  <a:t> GDP + ATP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 0 kJ/mol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net result of the activity of either isozyme of succinyl-CoA synthetase is the conservation of energy as ATP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DBF929D3-FE47-F741-A7FD-7751BA8AC331}"/>
                  </a:ext>
                </a:extLst>
              </p:cNvPr>
              <p:cNvSpPr txBox="1">
                <a:spLocks noRot="1" noChangeAspect="1" noMove="1" noResize="1" noEditPoints="1" noAdjustHandles="1" noChangeArrowheads="1" noChangeShapeType="1" noTextEdit="1"/>
              </p:cNvSpPr>
              <p:nvPr/>
            </p:nvSpPr>
            <p:spPr bwMode="auto">
              <a:xfrm>
                <a:off x="253365" y="1752600"/>
                <a:ext cx="8637270" cy="4130675"/>
              </a:xfrm>
              <a:prstGeom prst="rect">
                <a:avLst/>
              </a:prstGeom>
              <a:blipFill>
                <a:blip r:embed="rId3"/>
                <a:stretch>
                  <a:fillRect l="-424"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4185343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5359-E1A4-4F39-90DD-9109A82B22B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Succinate to Fumarate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3"/>
            <a:ext cx="88011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succinate dehydrogenase </a:t>
            </a:r>
            <a:r>
              <a:rPr lang="en-US" sz="2400" dirty="0">
                <a:latin typeface="Arial" panose="020B0604020202020204" pitchFamily="34" charset="0"/>
                <a:cs typeface="Arial" panose="020B0604020202020204" pitchFamily="34" charset="0"/>
              </a:rPr>
              <a:t>= flavoprotein that catalyzes the reversible oxidation of succinate to </a:t>
            </a:r>
            <a:r>
              <a:rPr lang="en-US" sz="2400" b="1" dirty="0">
                <a:latin typeface="Arial" panose="020B0604020202020204" pitchFamily="34" charset="0"/>
                <a:cs typeface="Arial" panose="020B0604020202020204" pitchFamily="34" charset="0"/>
              </a:rPr>
              <a:t>fumarate</a:t>
            </a:r>
          </a:p>
          <a:p>
            <a:pPr lvl="1"/>
            <a:r>
              <a:rPr lang="en-US" sz="2400" dirty="0">
                <a:latin typeface="Arial" panose="020B0604020202020204" pitchFamily="34" charset="0"/>
                <a:cs typeface="Arial" panose="020B0604020202020204" pitchFamily="34" charset="0"/>
              </a:rPr>
              <a:t>integral protein of the mitochondrial inner membrane in eukaryotes </a:t>
            </a:r>
          </a:p>
          <a:p>
            <a:pPr lvl="1"/>
            <a:r>
              <a:rPr lang="en-US" sz="2400" dirty="0">
                <a:latin typeface="Arial" panose="020B0604020202020204" pitchFamily="34" charset="0"/>
                <a:cs typeface="Arial" panose="020B0604020202020204" pitchFamily="34" charset="0"/>
              </a:rPr>
              <a:t>contains three iron-sulfur clusters and covalently bound FAD</a:t>
            </a:r>
          </a:p>
        </p:txBody>
      </p:sp>
      <p:pic>
        <p:nvPicPr>
          <p:cNvPr id="3" name="Picture 2" descr="Succinate is shown as a four-carbon chain with the top carbon forming C O O minus, the second carbon bonded to H on each side with the right-hand H in a red box, the third carbon bonded to H on each side with the left-hand H in a red box, and the fourth carbon forming C O O minus. Right- and left-pointing arrows are shown above succinate dehydrogenase accompanied by a curved arrow above the right-pointing arrow that shows the addition of F A D and loss of F A D H 2 with a red box around H 2. This yields fumarate, which is shown as C bonded to H to the upper left, bonded to C O O minus to the upper right, and double bonded to C below further bonded to C O O minus to the lower left and bonded to H to the lower right.">
            <a:extLst>
              <a:ext uri="{FF2B5EF4-FFF2-40B4-BE49-F238E27FC236}">
                <a16:creationId xmlns:a16="http://schemas.microsoft.com/office/drawing/2014/main" id="{25903386-B6F9-6B46-9EFB-1D8D34B9C974}"/>
              </a:ext>
            </a:extLst>
          </p:cNvPr>
          <p:cNvPicPr>
            <a:picLocks noChangeAspect="1"/>
          </p:cNvPicPr>
          <p:nvPr/>
        </p:nvPicPr>
        <p:blipFill>
          <a:blip r:embed="rId3"/>
          <a:stretch>
            <a:fillRect/>
          </a:stretch>
        </p:blipFill>
        <p:spPr>
          <a:xfrm>
            <a:off x="966548" y="3810000"/>
            <a:ext cx="7210903" cy="2719387"/>
          </a:xfrm>
          <a:prstGeom prst="rect">
            <a:avLst/>
          </a:prstGeom>
        </p:spPr>
      </p:pic>
    </p:spTree>
    <p:extLst>
      <p:ext uri="{BB962C8B-B14F-4D97-AF65-F5344CB8AC3E}">
        <p14:creationId xmlns:p14="http://schemas.microsoft.com/office/powerpoint/2010/main" val="1826810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9A67F-B384-4A3F-8376-ABFBFF7EFCDE}"/>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Malonate Is a Strong Competitive Inhibitor of Succinate Dehydrogenase</a:t>
            </a:r>
            <a:endParaRPr lang="en-AU" sz="3400"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228600" y="2270125"/>
            <a:ext cx="406635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malonate = an analog of succinate</a:t>
            </a:r>
          </a:p>
          <a:p>
            <a:pPr lvl="1"/>
            <a:r>
              <a:rPr lang="en-US" sz="2400" dirty="0">
                <a:latin typeface="Arial" panose="020B0604020202020204" pitchFamily="34" charset="0"/>
                <a:cs typeface="Arial" panose="020B0604020202020204" pitchFamily="34" charset="0"/>
              </a:rPr>
              <a:t>not normally present in cells</a:t>
            </a:r>
          </a:p>
          <a:p>
            <a:pPr lvl="1"/>
            <a:r>
              <a:rPr lang="en-US" sz="2400" dirty="0">
                <a:latin typeface="Arial" panose="020B0604020202020204" pitchFamily="34" charset="0"/>
                <a:cs typeface="Arial" panose="020B0604020202020204" pitchFamily="34" charset="0"/>
              </a:rPr>
              <a:t>addition to mitochondria in vitro blocks citric acid cycle activity</a:t>
            </a:r>
          </a:p>
        </p:txBody>
      </p:sp>
      <p:pic>
        <p:nvPicPr>
          <p:cNvPr id="3" name="Picture 2" descr="Malonate has C double bonded to O to the upper left bonded to O to the upper right, and bonded to C H 2 below further bonded to O double bonded to O to the lower left and bonded to O to the lower right. Succinate has C double bonded to O to the upper left bonded to O to the upper right, and bonded to C H 2 below bonded to C H 2 below further bonded to O double bonded to O to the lower left and bonded to O to the lower right.">
            <a:extLst>
              <a:ext uri="{FF2B5EF4-FFF2-40B4-BE49-F238E27FC236}">
                <a16:creationId xmlns:a16="http://schemas.microsoft.com/office/drawing/2014/main" id="{36521B2E-64B9-C74A-AEEB-DFF85497BDC2}"/>
              </a:ext>
            </a:extLst>
          </p:cNvPr>
          <p:cNvPicPr>
            <a:picLocks noChangeAspect="1"/>
          </p:cNvPicPr>
          <p:nvPr/>
        </p:nvPicPr>
        <p:blipFill>
          <a:blip r:embed="rId3"/>
          <a:stretch>
            <a:fillRect/>
          </a:stretch>
        </p:blipFill>
        <p:spPr>
          <a:xfrm>
            <a:off x="4566920" y="2158365"/>
            <a:ext cx="4066359" cy="3672840"/>
          </a:xfrm>
          <a:prstGeom prst="rect">
            <a:avLst/>
          </a:prstGeom>
        </p:spPr>
      </p:pic>
    </p:spTree>
    <p:extLst>
      <p:ext uri="{BB962C8B-B14F-4D97-AF65-F5344CB8AC3E}">
        <p14:creationId xmlns:p14="http://schemas.microsoft.com/office/powerpoint/2010/main" val="2142831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FD290-518B-4085-995A-321307A668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Hydration of Fumarate to Malate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3"/>
            <a:ext cx="88011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fumarase </a:t>
            </a:r>
            <a:r>
              <a:rPr lang="en-US" sz="2400" dirty="0">
                <a:latin typeface="Arial" panose="020B0604020202020204" pitchFamily="34" charset="0"/>
                <a:cs typeface="Arial" panose="020B0604020202020204" pitchFamily="34" charset="0"/>
              </a:rPr>
              <a:t>= catalyzes the reversible hydration of fumarate to </a:t>
            </a:r>
            <a:r>
              <a:rPr lang="en-US" sz="2000" b="1" dirty="0">
                <a:latin typeface="Arial" panose="020B0604020202020204" pitchFamily="34" charset="0"/>
                <a:cs typeface="Arial" panose="020B0604020202020204" pitchFamily="34" charset="0"/>
              </a:rPr>
              <a:t>L</a:t>
            </a:r>
            <a:r>
              <a:rPr lang="en-US" sz="2400" b="1" dirty="0">
                <a:latin typeface="Arial" panose="020B0604020202020204" pitchFamily="34" charset="0"/>
                <a:cs typeface="Arial" panose="020B0604020202020204" pitchFamily="34" charset="0"/>
              </a:rPr>
              <a:t>-malate</a:t>
            </a:r>
          </a:p>
          <a:p>
            <a:pPr lvl="1"/>
            <a:r>
              <a:rPr lang="en-US" sz="2400" dirty="0">
                <a:latin typeface="Arial" panose="020B0604020202020204" pitchFamily="34" charset="0"/>
                <a:cs typeface="Arial" panose="020B0604020202020204" pitchFamily="34" charset="0"/>
              </a:rPr>
              <a:t>transition state is a carbanion </a:t>
            </a:r>
          </a:p>
        </p:txBody>
      </p:sp>
      <p:pic>
        <p:nvPicPr>
          <p:cNvPr id="4" name="Picture 3" descr="Fumarate is shown as C bonded to H to the upper left, bonded to C O O minus to the upper right, and double bonded to C below bonded to C O O minus to the lower left and to H to the lower right. Right- and left-pointing arrows are shown above the word fumarase. A line shows the addition of O H minus to the right-pointing arrow. This yields a carbanion transition state, shown as C with a negative charge bonded to H to the upper left, bonded to C O O minus to the upper right, and bonded to C below that is bonded to C O O minus to the lower left, solid wedge bonded to the lower right, and hashed wedge bonded to O H and slightly down. Upward- and downward- pointing arrows are shown below accompanied by the word fumarase. A curved line shows the addition of H plus to the downward arrow. This yields L-malate, shown as C with a solid wedge bond to H to the left, a hashed wedge bond to H to the upper left, a bond to C O O minus to the upper right, and a bond to C below bonded to C O O minus to the lower left, solid wedge bonded to H to the lower right, and hashed bonded to O H to the right and slightly down.">
            <a:extLst>
              <a:ext uri="{FF2B5EF4-FFF2-40B4-BE49-F238E27FC236}">
                <a16:creationId xmlns:a16="http://schemas.microsoft.com/office/drawing/2014/main" id="{1EF3E6CD-639E-4F47-A964-7F6DC655024E}"/>
              </a:ext>
            </a:extLst>
          </p:cNvPr>
          <p:cNvPicPr>
            <a:picLocks noChangeAspect="1"/>
          </p:cNvPicPr>
          <p:nvPr/>
        </p:nvPicPr>
        <p:blipFill>
          <a:blip r:embed="rId3"/>
          <a:stretch>
            <a:fillRect/>
          </a:stretch>
        </p:blipFill>
        <p:spPr>
          <a:xfrm>
            <a:off x="1743075" y="2884409"/>
            <a:ext cx="5657850" cy="3794219"/>
          </a:xfrm>
          <a:prstGeom prst="rect">
            <a:avLst/>
          </a:prstGeom>
        </p:spPr>
      </p:pic>
    </p:spTree>
    <p:extLst>
      <p:ext uri="{BB962C8B-B14F-4D97-AF65-F5344CB8AC3E}">
        <p14:creationId xmlns:p14="http://schemas.microsoft.com/office/powerpoint/2010/main" val="2912531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marate has C bonded to H to the upper left, bonded to C O O minus to the upper right, and double bonded to C below bonded to C O O minus to the lower left and to H to the lower right. Maleate has C bonded to H to the upper left, bonded to C O O minus to the upper right, and double bonded to C below bonded to H to the lower left and to C O O minus to the lower right. L-malate has a vertical four-carbon chain with the top carbon forming C O O minus, the second carbon bonded to O H to the left and H to the right, the third carbon bonded to 2 H, and the fourth carbon forming C O O minus. D-malate is similar to L-malate, except that the second carbon is bonded to H on the left and O H on the right.">
            <a:extLst>
              <a:ext uri="{FF2B5EF4-FFF2-40B4-BE49-F238E27FC236}">
                <a16:creationId xmlns:a16="http://schemas.microsoft.com/office/drawing/2014/main" id="{AE75A232-5FE7-2647-B1FA-B02F92C20752}"/>
              </a:ext>
            </a:extLst>
          </p:cNvPr>
          <p:cNvPicPr>
            <a:picLocks noChangeAspect="1"/>
          </p:cNvPicPr>
          <p:nvPr/>
        </p:nvPicPr>
        <p:blipFill>
          <a:blip r:embed="rId3"/>
          <a:stretch>
            <a:fillRect/>
          </a:stretch>
        </p:blipFill>
        <p:spPr>
          <a:xfrm>
            <a:off x="4191000" y="1288702"/>
            <a:ext cx="4527550" cy="5306882"/>
          </a:xfrm>
          <a:prstGeom prst="rect">
            <a:avLst/>
          </a:prstGeom>
        </p:spPr>
      </p:pic>
      <p:sp>
        <p:nvSpPr>
          <p:cNvPr id="2" name="Title 1">
            <a:extLst>
              <a:ext uri="{FF2B5EF4-FFF2-40B4-BE49-F238E27FC236}">
                <a16:creationId xmlns:a16="http://schemas.microsoft.com/office/drawing/2014/main" id="{DD9D42C6-5A5C-4795-984D-0CE7843D4A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Fumarase Is Highly Stereospecific</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2"/>
            <a:ext cx="35941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forward direction, fumarase  catalyzes hydration of the trans double bond of fumarate but not the cis double bond of maleate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reverse direction, fumarase is equally stereospecific</a:t>
            </a:r>
          </a:p>
        </p:txBody>
      </p:sp>
    </p:spTree>
    <p:extLst>
      <p:ext uri="{BB962C8B-B14F-4D97-AF65-F5344CB8AC3E}">
        <p14:creationId xmlns:p14="http://schemas.microsoft.com/office/powerpoint/2010/main" val="2621327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E15B-DB68-4F45-A0AE-65E252CA91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Malate to Oxaloacetate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3"/>
            <a:ext cx="88011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000" b="1" dirty="0">
                <a:latin typeface="Arial" panose="020B0604020202020204" pitchFamily="34" charset="0"/>
                <a:cs typeface="Arial" panose="020B0604020202020204" pitchFamily="34" charset="0"/>
              </a:rPr>
              <a:t>L</a:t>
            </a:r>
            <a:r>
              <a:rPr lang="en-US" sz="2400" b="1" dirty="0">
                <a:latin typeface="Arial" panose="020B0604020202020204" pitchFamily="34" charset="0"/>
                <a:cs typeface="Arial" panose="020B0604020202020204" pitchFamily="34" charset="0"/>
              </a:rPr>
              <a:t>-malate dehydrogenase </a:t>
            </a:r>
            <a:r>
              <a:rPr lang="en-US" sz="2400" dirty="0">
                <a:latin typeface="Arial" panose="020B0604020202020204" pitchFamily="34" charset="0"/>
                <a:cs typeface="Arial" panose="020B0604020202020204" pitchFamily="34" charset="0"/>
              </a:rPr>
              <a:t>= catalyzes the oxidation of       </a:t>
            </a:r>
            <a:r>
              <a:rPr lang="en-US" sz="2000" b="1" dirty="0">
                <a:latin typeface="Arial" panose="020B0604020202020204" pitchFamily="34" charset="0"/>
                <a:cs typeface="Arial" panose="020B0604020202020204" pitchFamily="34" charset="0"/>
              </a:rPr>
              <a:t>L</a:t>
            </a:r>
            <a:r>
              <a:rPr lang="en-US" sz="2400" b="1" dirty="0">
                <a:latin typeface="Arial" panose="020B0604020202020204" pitchFamily="34" charset="0"/>
                <a:cs typeface="Arial" panose="020B0604020202020204" pitchFamily="34" charset="0"/>
              </a:rPr>
              <a:t>-malate</a:t>
            </a:r>
            <a:r>
              <a:rPr lang="en-US" sz="2400" dirty="0">
                <a:latin typeface="Arial" panose="020B0604020202020204" pitchFamily="34" charset="0"/>
                <a:cs typeface="Arial" panose="020B0604020202020204" pitchFamily="34" charset="0"/>
              </a:rPr>
              <a:t> to oxaloacetate, coupled to the reduction of NAD</a:t>
            </a:r>
            <a:r>
              <a:rPr lang="en-US" sz="2400" baseline="30000"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low [oxaloacetate] pulls the reaction forward</a:t>
            </a:r>
          </a:p>
          <a:p>
            <a:pPr lvl="1"/>
            <a:r>
              <a:rPr lang="en-US" sz="2400" dirty="0">
                <a:latin typeface="Arial" panose="020B0604020202020204" pitchFamily="34" charset="0"/>
                <a:cs typeface="Arial" panose="020B0604020202020204" pitchFamily="34" charset="0"/>
              </a:rPr>
              <a:t>regenerates oxaloacetate for citrate synthesis </a:t>
            </a:r>
          </a:p>
        </p:txBody>
      </p:sp>
      <p:pic>
        <p:nvPicPr>
          <p:cNvPr id="3" name="Picture 2" descr="L-malate is shown as a vertical four-carbon chain with the top carbon forming C O O minus, the second carbon bonded to O H with H in a red box on the left and to H in a red box on the right, the third carbon bonded to 2 H, and the fourth carbon forming C O O minus. Right- and left-pointing arrows are shown above L-malate dehydrogenase accompanied by a curved arrow above the right-pointing arrow that shows the addition of N A D plus and loss of N A D H with H in a red box plus H plus in a red box. This yields oxaloacetate, which has a similar structure except that the second carbon is double bonded to O to the left.">
            <a:extLst>
              <a:ext uri="{FF2B5EF4-FFF2-40B4-BE49-F238E27FC236}">
                <a16:creationId xmlns:a16="http://schemas.microsoft.com/office/drawing/2014/main" id="{B8D6D142-8EC1-074A-9244-4C86CB5CB4F2}"/>
              </a:ext>
            </a:extLst>
          </p:cNvPr>
          <p:cNvPicPr>
            <a:picLocks noChangeAspect="1"/>
          </p:cNvPicPr>
          <p:nvPr/>
        </p:nvPicPr>
        <p:blipFill>
          <a:blip r:embed="rId3"/>
          <a:stretch>
            <a:fillRect/>
          </a:stretch>
        </p:blipFill>
        <p:spPr>
          <a:xfrm>
            <a:off x="1178290" y="3428999"/>
            <a:ext cx="6787420" cy="2774857"/>
          </a:xfrm>
          <a:prstGeom prst="rect">
            <a:avLst/>
          </a:prstGeom>
        </p:spPr>
      </p:pic>
    </p:spTree>
    <p:extLst>
      <p:ext uri="{BB962C8B-B14F-4D97-AF65-F5344CB8AC3E}">
        <p14:creationId xmlns:p14="http://schemas.microsoft.com/office/powerpoint/2010/main" val="2268221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4881923D-3F22-4C91-B0BB-68B0BFB4BC9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9E7B6C4-928C-4EE0-821B-746B2C154D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(6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47252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EA0E-14A2-4D2F-B8DF-A605B792CFA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Energy of Oxidations in the Cycle Is Efficiently Conserved</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699" y="1752600"/>
            <a:ext cx="31573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energy released by oxidation is conserved in the production of:</a:t>
            </a:r>
            <a:endParaRPr lang="en-US" sz="2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3 NADH</a:t>
            </a:r>
          </a:p>
          <a:p>
            <a:pPr lvl="1"/>
            <a:r>
              <a:rPr lang="en-US" sz="2400" dirty="0">
                <a:latin typeface="Arial" panose="020B0604020202020204" pitchFamily="34" charset="0"/>
                <a:cs typeface="Arial" panose="020B0604020202020204" pitchFamily="34" charset="0"/>
              </a:rPr>
              <a:t>1 FADH</a:t>
            </a:r>
            <a:r>
              <a:rPr lang="en-US" sz="2400" baseline="-25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1 GTP (or ATP)</a:t>
            </a:r>
          </a:p>
          <a:p>
            <a:endParaRPr lang="en-US" sz="2400" baseline="-25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cycle consists of clockwise blue arrows. The first blue arrow begins at oxaloacetate at the eleven o’clock position and points to citrate at the one o’clock position. A curved blue line shows the addition of acetyl Co A to this line at the twelve o’clock position. A short blue arrow points from citrate to isocitrate at the two o’clock position. A blue arrow points from isocitrate to Greek letter alpha-ketoglutarate at the three o’clock position. This arrow has a blue arrow that branches off to show the loss of a red box labeled C O 2 and is accompanied by a curved red arrow showing that something is added and an orange oval of N A D H is produced. A blue arrow points from Greek letter alpha-ketoglutarate to succinyl-Co A at the five o’clock position. This arrow has a blue arrow that branches off to show the loss of a red box labeled C O 2 and is accompanied by a curved red arrow showing that something is added and an orange oval of N A D H is produced. An arrow points from succinyl-Co A to succinate at just past the six o’clock position. This arrow is accompanied by a curved blue arrow showing the production of an orange oval labeled G T P (A T P). A blue arrow points from succinate to fumarate at the seven o’clock position and is accompanied by a red arrow showing that something is added and that an orange oval labeled F A D H 2 is produced. A short blue arrow points from fumarate to malate at the nine o’clock position. An arrow points from malae to oxaloacetate at the eleven o’clock position and is accompanied by a red arrow showing that something is added and that an orange oval labeled F A D H 2 is produced. All data are approximate.">
            <a:extLst>
              <a:ext uri="{FF2B5EF4-FFF2-40B4-BE49-F238E27FC236}">
                <a16:creationId xmlns:a16="http://schemas.microsoft.com/office/drawing/2014/main" id="{E34D8984-B8EE-1A4F-88D0-9C4169710B21}"/>
              </a:ext>
            </a:extLst>
          </p:cNvPr>
          <p:cNvPicPr>
            <a:picLocks noChangeAspect="1"/>
          </p:cNvPicPr>
          <p:nvPr/>
        </p:nvPicPr>
        <p:blipFill>
          <a:blip r:embed="rId3"/>
          <a:stretch>
            <a:fillRect/>
          </a:stretch>
        </p:blipFill>
        <p:spPr>
          <a:xfrm>
            <a:off x="3429142" y="1752600"/>
            <a:ext cx="5453239" cy="4495800"/>
          </a:xfrm>
          <a:prstGeom prst="rect">
            <a:avLst/>
          </a:prstGeom>
        </p:spPr>
      </p:pic>
    </p:spTree>
    <p:extLst>
      <p:ext uri="{BB962C8B-B14F-4D97-AF65-F5344CB8AC3E}">
        <p14:creationId xmlns:p14="http://schemas.microsoft.com/office/powerpoint/2010/main" val="29613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F2642F4C-0532-4721-A93F-559E02B9D1C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1D872A-5E9A-41BA-A0D5-11AE050D79F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is the metabolite that links two central catabolic pathways, glycolysis and the citric acid cycle. </a:t>
            </a:r>
            <a:r>
              <a:rPr lang="en-US" sz="2400" dirty="0">
                <a:latin typeface="Arial" panose="020B0604020202020204" pitchFamily="34" charset="0"/>
                <a:cs typeface="Arial" panose="020B0604020202020204" pitchFamily="34" charset="0"/>
              </a:rPr>
              <a:t>It is therefore a logical point for regulation that determines the rate of catabolic activity and the partitioning of pyruvate among its possible uses.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FC96533C-76AA-4EE1-8837-1975141C52D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C5227-D16F-4E23-A262-02654524FDA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(7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4023802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9027-F675-4E05-8A4B-C1D69BC052B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Electrons from NADH and FADH</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Enter the Respiratory Chain</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752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citric acid cycle directly generates only one ATP per turn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large flow of electrons into the respiratory chain via NADH and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leads to formation of almost 10 times more ATP during oxidative phosphorylation</a:t>
            </a:r>
          </a:p>
          <a:p>
            <a:pPr lvl="1"/>
            <a:r>
              <a:rPr lang="en-US" sz="2400" dirty="0">
                <a:latin typeface="Arial" panose="020B0604020202020204" pitchFamily="34" charset="0"/>
                <a:cs typeface="Arial" panose="020B0604020202020204" pitchFamily="34" charset="0"/>
              </a:rPr>
              <a:t>each NADH drives formation of ~2.5 ATP</a:t>
            </a:r>
          </a:p>
          <a:p>
            <a:pPr lvl="1"/>
            <a:r>
              <a:rPr lang="en-US" sz="2400" dirty="0">
                <a:latin typeface="Arial" panose="020B0604020202020204" pitchFamily="34" charset="0"/>
                <a:cs typeface="Arial" panose="020B0604020202020204" pitchFamily="34" charset="0"/>
              </a:rPr>
              <a:t>each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drives formation of ~1.5 ATP</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526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4368-6D87-401F-A7FF-FF6F48B9C8DE}"/>
              </a:ext>
            </a:extLst>
          </p:cNvPr>
          <p:cNvSpPr>
            <a:spLocks noGrp="1"/>
          </p:cNvSpPr>
          <p:nvPr>
            <p:ph type="title"/>
          </p:nvPr>
        </p:nvSpPr>
        <p:spPr>
          <a:xfrm>
            <a:off x="0" y="152400"/>
            <a:ext cx="9144000" cy="1447800"/>
          </a:xfrm>
        </p:spPr>
        <p:txBody>
          <a:bodyPr/>
          <a:lstStyle/>
          <a:p>
            <a:r>
              <a:rPr lang="en-US" sz="3400" dirty="0">
                <a:solidFill>
                  <a:schemeClr val="tx1"/>
                </a:solidFill>
                <a:latin typeface="Arial" panose="020B0604020202020204" pitchFamily="34" charset="0"/>
                <a:cs typeface="Arial" panose="020B0604020202020204" pitchFamily="34" charset="0"/>
              </a:rPr>
              <a:t>Stoichiometry of Coenzyme Reduction and ATP Formation in Aerobic Oxidation of Glucose</a:t>
            </a:r>
            <a:endParaRPr lang="en-AU" sz="3400" dirty="0"/>
          </a:p>
        </p:txBody>
      </p:sp>
      <p:sp>
        <p:nvSpPr>
          <p:cNvPr id="4" name="TextBox 3">
            <a:extLst>
              <a:ext uri="{FF2B5EF4-FFF2-40B4-BE49-F238E27FC236}">
                <a16:creationId xmlns:a16="http://schemas.microsoft.com/office/drawing/2014/main" id="{76877501-16C2-4B74-A79B-F5D38A1C2D2D}"/>
              </a:ext>
            </a:extLst>
          </p:cNvPr>
          <p:cNvSpPr txBox="1"/>
          <p:nvPr/>
        </p:nvSpPr>
        <p:spPr>
          <a:xfrm>
            <a:off x="605472" y="2102673"/>
            <a:ext cx="7933055" cy="830997"/>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16-1 Stoichiometry of Coenzyme Reduction and ATP Formation in the Aerobic Oxidation of Glucose via Glycolysis, the Pyruvate Dehydrogenase Complex Reaction, the Citric Acid Cycle, and Oxidative Phosphorylation</a:t>
            </a:r>
          </a:p>
        </p:txBody>
      </p:sp>
      <p:graphicFrame>
        <p:nvGraphicFramePr>
          <p:cNvPr id="3" name="Table 2">
            <a:extLst>
              <a:ext uri="{FF2B5EF4-FFF2-40B4-BE49-F238E27FC236}">
                <a16:creationId xmlns:a16="http://schemas.microsoft.com/office/drawing/2014/main" id="{A2358BEC-47E1-468A-843B-5AC383781E5A}"/>
              </a:ext>
            </a:extLst>
          </p:cNvPr>
          <p:cNvGraphicFramePr>
            <a:graphicFrameLocks noGrp="1"/>
          </p:cNvGraphicFramePr>
          <p:nvPr>
            <p:extLst>
              <p:ext uri="{D42A27DB-BD31-4B8C-83A1-F6EECF244321}">
                <p14:modId xmlns:p14="http://schemas.microsoft.com/office/powerpoint/2010/main" val="3658722303"/>
              </p:ext>
            </p:extLst>
          </p:nvPr>
        </p:nvGraphicFramePr>
        <p:xfrm>
          <a:off x="605472" y="2933670"/>
          <a:ext cx="7933055" cy="3749040"/>
        </p:xfrm>
        <a:graphic>
          <a:graphicData uri="http://schemas.openxmlformats.org/drawingml/2006/table">
            <a:tbl>
              <a:tblPr firstRow="1" bandRow="1">
                <a:tableStyleId>{5C22544A-7EE6-4342-B048-85BDC9FD1C3A}</a:tableStyleId>
              </a:tblPr>
              <a:tblGrid>
                <a:gridCol w="3869055">
                  <a:extLst>
                    <a:ext uri="{9D8B030D-6E8A-4147-A177-3AD203B41FA5}">
                      <a16:colId xmlns:a16="http://schemas.microsoft.com/office/drawing/2014/main" val="2074158978"/>
                    </a:ext>
                  </a:extLst>
                </a:gridCol>
                <a:gridCol w="1990407">
                  <a:extLst>
                    <a:ext uri="{9D8B030D-6E8A-4147-A177-3AD203B41FA5}">
                      <a16:colId xmlns:a16="http://schemas.microsoft.com/office/drawing/2014/main" val="998663440"/>
                    </a:ext>
                  </a:extLst>
                </a:gridCol>
                <a:gridCol w="2073593">
                  <a:extLst>
                    <a:ext uri="{9D8B030D-6E8A-4147-A177-3AD203B41FA5}">
                      <a16:colId xmlns:a16="http://schemas.microsoft.com/office/drawing/2014/main" val="2576768705"/>
                    </a:ext>
                  </a:extLst>
                </a:gridCol>
              </a:tblGrid>
              <a:tr h="370840">
                <a:tc>
                  <a:txBody>
                    <a:bodyPr/>
                    <a:lstStyle/>
                    <a:p>
                      <a:r>
                        <a:rPr lang="en-US" sz="1200" dirty="0">
                          <a:solidFill>
                            <a:sysClr val="windowText" lastClr="000000"/>
                          </a:solidFill>
                        </a:rPr>
                        <a:t>Reaction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pPr algn="ctr"/>
                      <a:r>
                        <a:rPr lang="en-US" sz="1200" dirty="0">
                          <a:solidFill>
                            <a:sysClr val="windowText" lastClr="000000"/>
                          </a:solidFill>
                        </a:rPr>
                        <a:t>Number of ATP or reduced coenzyme directly formed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pPr algn="ctr"/>
                      <a:r>
                        <a:rPr lang="en-US" sz="1200" dirty="0">
                          <a:solidFill>
                            <a:sysClr val="windowText" lastClr="000000"/>
                          </a:solidFill>
                        </a:rPr>
                        <a:t>Number of ATP ultimately formed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810416282"/>
                  </a:ext>
                </a:extLst>
              </a:tr>
              <a:tr h="182880">
                <a:tc>
                  <a:txBody>
                    <a:bodyPr/>
                    <a:lstStyle/>
                    <a:p>
                      <a:r>
                        <a:rPr lang="en-US" sz="1200" dirty="0"/>
                        <a:t>Glucose → glucose 6-phosphate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1418255"/>
                  </a:ext>
                </a:extLst>
              </a:tr>
              <a:tr h="182880">
                <a:tc>
                  <a:txBody>
                    <a:bodyPr/>
                    <a:lstStyle/>
                    <a:p>
                      <a:r>
                        <a:rPr lang="en-US" sz="1200" dirty="0"/>
                        <a:t>Fructose 6-phosphate → fructose 1,6-bisphosphate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4922639"/>
                  </a:ext>
                </a:extLst>
              </a:tr>
              <a:tr h="182880">
                <a:tc>
                  <a:txBody>
                    <a:bodyPr/>
                    <a:lstStyle/>
                    <a:p>
                      <a:r>
                        <a:rPr lang="en-US" sz="1200" dirty="0"/>
                        <a:t>2 Glyceraldehyde 3-phosphate → 2 1,3-biphosphoglycerate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 or 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2822451"/>
                  </a:ext>
                </a:extLst>
              </a:tr>
              <a:tr h="0">
                <a:tc>
                  <a:txBody>
                    <a:bodyPr/>
                    <a:lstStyle/>
                    <a:p>
                      <a:r>
                        <a:rPr lang="en-US" sz="1200" dirty="0"/>
                        <a:t>2 1,3-Bisphosphoglycerate → 2 3-phosphoglycerate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022645"/>
                  </a:ext>
                </a:extLst>
              </a:tr>
              <a:tr h="0">
                <a:tc>
                  <a:txBody>
                    <a:bodyPr/>
                    <a:lstStyle/>
                    <a:p>
                      <a:r>
                        <a:rPr lang="en-US" sz="1200" dirty="0"/>
                        <a:t>2 Phosphoenolpyruvate → 2 pyruvate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2489132"/>
                  </a:ext>
                </a:extLst>
              </a:tr>
              <a:tr h="0">
                <a:tc>
                  <a:txBody>
                    <a:bodyPr/>
                    <a:lstStyle/>
                    <a:p>
                      <a:r>
                        <a:rPr lang="en-US" sz="1200" dirty="0"/>
                        <a:t>2 Pyruvate → 2 acetyl-CoA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318199"/>
                  </a:ext>
                </a:extLst>
              </a:tr>
              <a:tr h="0">
                <a:tc>
                  <a:txBody>
                    <a:bodyPr/>
                    <a:lstStyle/>
                    <a:p>
                      <a:r>
                        <a:rPr lang="en-US" sz="1200" dirty="0"/>
                        <a:t>2 Isocitrate → 2 </a:t>
                      </a:r>
                      <a:r>
                        <a:rPr lang="el-GR" sz="1200" i="1" dirty="0"/>
                        <a:t>α</a:t>
                      </a:r>
                      <a:r>
                        <a:rPr lang="en-US" sz="1200" dirty="0"/>
                        <a:t>-ketoglutarate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5903184"/>
                  </a:ext>
                </a:extLst>
              </a:tr>
              <a:tr h="0">
                <a:tc>
                  <a:txBody>
                    <a:bodyPr/>
                    <a:lstStyle/>
                    <a:p>
                      <a:r>
                        <a:rPr lang="en-US" sz="1200" dirty="0"/>
                        <a:t>2 </a:t>
                      </a:r>
                      <a:r>
                        <a:rPr lang="el-GR" sz="1200" i="1" dirty="0"/>
                        <a:t>α</a:t>
                      </a:r>
                      <a:r>
                        <a:rPr lang="en-US" sz="1200" dirty="0"/>
                        <a:t>-Ketoglutarate → 2 succinyl-CoA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5681483"/>
                  </a:ext>
                </a:extLst>
              </a:tr>
              <a:tr h="0">
                <a:tc>
                  <a:txBody>
                    <a:bodyPr/>
                    <a:lstStyle/>
                    <a:p>
                      <a:r>
                        <a:rPr lang="en-US" sz="1200" dirty="0"/>
                        <a:t>2 Succinyl-CoA → 2 succinate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ATP (or 2 GTP)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2506050"/>
                  </a:ext>
                </a:extLst>
              </a:tr>
              <a:tr h="182880">
                <a:tc>
                  <a:txBody>
                    <a:bodyPr/>
                    <a:lstStyle/>
                    <a:p>
                      <a:r>
                        <a:rPr lang="en-US" sz="1200" dirty="0"/>
                        <a:t>2 Succinate → 2 fumarate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FADH</a:t>
                      </a:r>
                      <a:r>
                        <a:rPr lang="en-US" sz="1200" baseline="-25000" dirty="0"/>
                        <a:t>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5261992"/>
                  </a:ext>
                </a:extLst>
              </a:tr>
              <a:tr h="0">
                <a:tc>
                  <a:txBody>
                    <a:bodyPr/>
                    <a:lstStyle/>
                    <a:p>
                      <a:r>
                        <a:rPr lang="en-US" sz="1200" dirty="0"/>
                        <a:t>2 Malate → 2 oxaloacetate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9267879"/>
                  </a:ext>
                </a:extLst>
              </a:tr>
              <a:tr h="0">
                <a:tc>
                  <a:txBody>
                    <a:bodyPr/>
                    <a:lstStyle/>
                    <a:p>
                      <a:r>
                        <a:rPr lang="en-US" sz="1200" dirty="0"/>
                        <a:t>Total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30-32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2235203"/>
                  </a:ext>
                </a:extLst>
              </a:tr>
            </a:tbl>
          </a:graphicData>
        </a:graphic>
      </p:graphicFrame>
    </p:spTree>
    <p:extLst>
      <p:ext uri="{BB962C8B-B14F-4D97-AF65-F5344CB8AC3E}">
        <p14:creationId xmlns:p14="http://schemas.microsoft.com/office/powerpoint/2010/main" val="1036047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50B2-8590-4AB6-88D6-2657EAF7940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16.3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Hub of Intermediary Metabolism</a:t>
            </a:r>
            <a:endParaRPr lang="en-AU" dirty="0"/>
          </a:p>
        </p:txBody>
      </p:sp>
    </p:spTree>
    <p:extLst>
      <p:ext uri="{BB962C8B-B14F-4D97-AF65-F5344CB8AC3E}">
        <p14:creationId xmlns:p14="http://schemas.microsoft.com/office/powerpoint/2010/main" val="3690867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007514D5-6284-4DB5-A150-3FE80BE0B0E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38454"/>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E46902B-5498-4808-8F6B-848EB375316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citric acid cycle is a hub of metabolism, with catabolic pathways leading in and anabolic pathways leading out. </a:t>
            </a:r>
            <a:r>
              <a:rPr lang="en-US" sz="2400" dirty="0">
                <a:latin typeface="Arial" panose="020B0604020202020204" pitchFamily="34" charset="0"/>
                <a:cs typeface="Arial" panose="020B0604020202020204" pitchFamily="34" charset="0"/>
              </a:rPr>
              <a:t>Acetate groups (acetyl-CoA) from the catabolism of various fuels are used in the synthesis of such metabolites as amino acids, fatty acids, and sterols. The breakdown products of many amino acids and nucleotides are intermediates of the cycle, and they can be fed in or siphoned off as needed by the cell. </a:t>
            </a:r>
          </a:p>
        </p:txBody>
      </p:sp>
    </p:spTree>
    <p:extLst>
      <p:ext uri="{BB962C8B-B14F-4D97-AF65-F5344CB8AC3E}">
        <p14:creationId xmlns:p14="http://schemas.microsoft.com/office/powerpoint/2010/main" val="2164054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39BC-FD6F-449D-BD6B-935106660A1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Citric Acid Cycle Accepts Carbon Skeletons</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752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cycle accepts 3-, 4-, and 5-carbon skeletons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breakdown of amino acids</a:t>
            </a:r>
            <a:r>
              <a:rPr lang="en-US" sz="2400" dirty="0">
                <a:latin typeface="Arial" panose="020B0604020202020204" pitchFamily="34" charset="0"/>
                <a:cs typeface="Arial" panose="020B0604020202020204" pitchFamily="34" charset="0"/>
              </a:rPr>
              <a:t> yields carbon skeletons:</a:t>
            </a:r>
          </a:p>
          <a:p>
            <a:pPr lvl="1"/>
            <a:r>
              <a:rPr lang="en-US" sz="2400" dirty="0">
                <a:latin typeface="Arial" panose="020B0604020202020204" pitchFamily="34" charset="0"/>
                <a:cs typeface="Arial" panose="020B0604020202020204" pitchFamily="34" charset="0"/>
              </a:rPr>
              <a:t>deaminated aspartate yields oxaloacetate</a:t>
            </a:r>
          </a:p>
          <a:p>
            <a:pPr lvl="1"/>
            <a:r>
              <a:rPr lang="en-US" sz="2400" dirty="0">
                <a:latin typeface="Arial" panose="020B0604020202020204" pitchFamily="34" charset="0"/>
                <a:cs typeface="Arial" panose="020B0604020202020204" pitchFamily="34" charset="0"/>
              </a:rPr>
              <a:t>deaminated glutamate yields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p:txBody>
      </p:sp>
    </p:spTree>
    <p:extLst>
      <p:ext uri="{BB962C8B-B14F-4D97-AF65-F5344CB8AC3E}">
        <p14:creationId xmlns:p14="http://schemas.microsoft.com/office/powerpoint/2010/main" val="420338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38454"/>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FDBBC44-3EEA-4224-BFB9-42C9D1D8464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(3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citric acid cycle is a hub of metabolism, with catabolic pathways leading in and anabolic pathways leading out. </a:t>
            </a:r>
            <a:r>
              <a:rPr lang="en-US" sz="2400" dirty="0">
                <a:latin typeface="Arial" panose="020B0604020202020204" pitchFamily="34" charset="0"/>
                <a:cs typeface="Arial" panose="020B0604020202020204" pitchFamily="34" charset="0"/>
              </a:rPr>
              <a:t>Acetate groups (acetyl-CoA) from the catabolism of various fuels are used in the synthesis of such metabolites as amino acids, fatty acids, and sterols. The breakdown products of many amino acids and nucleotides are intermediates of the cycle, and they can be fed in or siphoned off as needed by the cell. </a:t>
            </a:r>
          </a:p>
        </p:txBody>
      </p:sp>
    </p:spTree>
    <p:extLst>
      <p:ext uri="{BB962C8B-B14F-4D97-AF65-F5344CB8AC3E}">
        <p14:creationId xmlns:p14="http://schemas.microsoft.com/office/powerpoint/2010/main" val="2619434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228600"/>
            <a:ext cx="9144000" cy="1143000"/>
          </a:xfrm>
        </p:spPr>
        <p:txBody>
          <a:bodyPr/>
          <a:lstStyle/>
          <a:p>
            <a:pPr>
              <a:spcBef>
                <a:spcPct val="0"/>
              </a:spcBef>
              <a:spcAft>
                <a:spcPct val="0"/>
              </a:spcAft>
            </a:pPr>
            <a:r>
              <a:rPr lang="en-US" altLang="en-US" dirty="0">
                <a:solidFill>
                  <a:srgbClr val="4E4CB4"/>
                </a:solidFill>
                <a:latin typeface="Arial" panose="020B0604020202020204" pitchFamily="34" charset="0"/>
                <a:cs typeface="Arial" panose="020B0604020202020204" pitchFamily="34" charset="0"/>
              </a:rPr>
              <a:t>The Citric Acid Cycle Serves in Both Catabolic and Anabolic Processes</a:t>
            </a: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699" y="1752600"/>
            <a:ext cx="849630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amphibolic pathway </a:t>
            </a:r>
            <a:r>
              <a:rPr lang="en-US" sz="2400" dirty="0">
                <a:latin typeface="Arial" panose="020B0604020202020204" pitchFamily="34" charset="0"/>
                <a:cs typeface="Arial" panose="020B0604020202020204" pitchFamily="34" charset="0"/>
              </a:rPr>
              <a:t>= one that serves in both catabolic and anabolic processes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animals cannot convert acetate or acetyl-CoA to glucose</a:t>
            </a:r>
          </a:p>
          <a:p>
            <a:pPr lvl="1"/>
            <a:r>
              <a:rPr lang="en-US" sz="2400" dirty="0">
                <a:latin typeface="Arial" panose="020B0604020202020204" pitchFamily="34" charset="0"/>
                <a:cs typeface="Arial" panose="020B0604020202020204" pitchFamily="34" charset="0"/>
              </a:rPr>
              <a:t>in the citric acid cycle, there is no </a:t>
            </a:r>
            <a:r>
              <a:rPr lang="en-US" sz="2400" i="1" dirty="0">
                <a:latin typeface="Arial" panose="020B0604020202020204" pitchFamily="34" charset="0"/>
                <a:cs typeface="Arial" panose="020B0604020202020204" pitchFamily="34" charset="0"/>
              </a:rPr>
              <a:t>net </a:t>
            </a:r>
            <a:r>
              <a:rPr lang="en-US" sz="2400" dirty="0">
                <a:latin typeface="Arial" panose="020B0604020202020204" pitchFamily="34" charset="0"/>
                <a:cs typeface="Arial" panose="020B0604020202020204" pitchFamily="34" charset="0"/>
              </a:rPr>
              <a:t>conversion of acetate to oxaloacetate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glyoxylate cycle </a:t>
            </a:r>
            <a:r>
              <a:rPr lang="en-US" sz="2400" dirty="0">
                <a:latin typeface="Arial" panose="020B0604020202020204" pitchFamily="34" charset="0"/>
                <a:cs typeface="Arial" panose="020B0604020202020204" pitchFamily="34" charset="0"/>
              </a:rPr>
              <a:t>= reaction sequence that converts acetate to carbohydrate</a:t>
            </a:r>
          </a:p>
          <a:p>
            <a:pPr lvl="1"/>
            <a:r>
              <a:rPr lang="en-US" sz="2400" dirty="0">
                <a:latin typeface="Arial" panose="020B0604020202020204" pitchFamily="34" charset="0"/>
                <a:cs typeface="Arial" panose="020B0604020202020204" pitchFamily="34" charset="0"/>
              </a:rPr>
              <a:t>present in bacteria, plants, fungi, and protists </a:t>
            </a:r>
          </a:p>
          <a:p>
            <a:pPr lvl="1"/>
            <a:endParaRPr lang="en-US" sz="2000" dirty="0">
              <a:latin typeface="Arial" panose="020B0604020202020204" pitchFamily="34" charset="0"/>
              <a:cs typeface="Arial" panose="020B0604020202020204" pitchFamily="34" charset="0"/>
            </a:endParaRPr>
          </a:p>
          <a:p>
            <a:endParaRPr lang="en-US" sz="2400" baseline="-25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3122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D8E4FCC5-E85F-4E15-BB93-2CFE581A240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38454"/>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1E2D6-ECEB-4ECD-9164-DEF0E16D7FF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citric acid cycle is a hub of metabolism, with catabolic pathways leading in and anabolic pathways leading out. </a:t>
            </a:r>
            <a:r>
              <a:rPr lang="en-US" sz="2400" dirty="0">
                <a:latin typeface="Arial" panose="020B0604020202020204" pitchFamily="34" charset="0"/>
                <a:cs typeface="Arial" panose="020B0604020202020204" pitchFamily="34" charset="0"/>
              </a:rPr>
              <a:t>Acetate groups (acetyl-CoA) from the catabolism of various fuels are used in the synthesis of such metabolites as amino acids, fatty acids, and sterols. The breakdown products of many amino acids and nucleotides are intermediates of the cycle, and they can be fed in or siphoned off as needed by the cell. </a:t>
            </a:r>
          </a:p>
        </p:txBody>
      </p:sp>
    </p:spTree>
    <p:extLst>
      <p:ext uri="{BB962C8B-B14F-4D97-AF65-F5344CB8AC3E}">
        <p14:creationId xmlns:p14="http://schemas.microsoft.com/office/powerpoint/2010/main" val="251865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5D47-49A8-4C33-9050-D3FB89BE65AF}"/>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Anaplerotic</a:t>
            </a:r>
            <a:r>
              <a:rPr lang="en-US" altLang="en-US" dirty="0">
                <a:solidFill>
                  <a:srgbClr val="4E4CB4"/>
                </a:solidFill>
                <a:latin typeface="Arial" panose="020B0604020202020204" pitchFamily="34" charset="0"/>
                <a:cs typeface="Arial" panose="020B0604020202020204" pitchFamily="34" charset="0"/>
              </a:rPr>
              <a:t> Reactions Replenish Citric Acid Cycle Intermediates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699" y="1752601"/>
            <a:ext cx="842010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intermediates are shunted from the citric acid cycle to other pathways, they are replenished</a:t>
            </a:r>
          </a:p>
          <a:p>
            <a:endParaRPr lang="en-US" sz="2400" baseline="-250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anaplerotic</a:t>
            </a:r>
            <a:r>
              <a:rPr lang="en-US" sz="2400" b="1" dirty="0">
                <a:latin typeface="Arial" panose="020B0604020202020204" pitchFamily="34" charset="0"/>
                <a:cs typeface="Arial" panose="020B0604020202020204" pitchFamily="34" charset="0"/>
              </a:rPr>
              <a:t> reactions </a:t>
            </a:r>
            <a:r>
              <a:rPr lang="en-US" sz="2400" dirty="0">
                <a:latin typeface="Arial" panose="020B0604020202020204" pitchFamily="34" charset="0"/>
                <a:cs typeface="Arial" panose="020B0604020202020204" pitchFamily="34" charset="0"/>
              </a:rPr>
              <a:t>= chemical reactions that replenish intermediates </a:t>
            </a: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table of anaplerotic reactions. The table lists reactions and their associated tissues or organisms as follows. Reaction. Pyruvate + H C O 3, minus + A T P, in the presence of pyruvate carboxylase, yields oxaloacetate + A D P + P sub i, in a reversible reaction. Tissues, organisms. Liver, kidney. Reaction. Phosphoenolpyruvate + C O 2 + G D P, in the presence of P E P carboxylase, yields oxaloacetate + G T P, in a reversible reaction. Tissues, organisms. Heart, skeletal muscle. Reaction. Phosphoenolpyruvate + H C O 3, minus, in the presence of P E P carboxylase, yields oxaloacetate + P sub i, in a reversible reaction. Tissues, organisms. Higher plants, yeast, bacteria. Reaction. Pyruvate + H C O 3, minus + N A D H, or N A D P H, in the presence of malic enzyme, yields malate + N A D plus, of N A D P plus, in a reversible reaction. Tissues, organisms. Widely distributed in eukaryotes and bacteria.">
            <a:extLst>
              <a:ext uri="{FF2B5EF4-FFF2-40B4-BE49-F238E27FC236}">
                <a16:creationId xmlns:a16="http://schemas.microsoft.com/office/drawing/2014/main" id="{B4F28C4F-2871-7549-AC2B-77C24C14E194}"/>
              </a:ext>
            </a:extLst>
          </p:cNvPr>
          <p:cNvPicPr>
            <a:picLocks noChangeAspect="1"/>
          </p:cNvPicPr>
          <p:nvPr/>
        </p:nvPicPr>
        <p:blipFill>
          <a:blip r:embed="rId3"/>
          <a:stretch>
            <a:fillRect/>
          </a:stretch>
        </p:blipFill>
        <p:spPr>
          <a:xfrm>
            <a:off x="609600" y="4094482"/>
            <a:ext cx="7712300" cy="2056850"/>
          </a:xfrm>
          <a:prstGeom prst="rect">
            <a:avLst/>
          </a:prstGeom>
        </p:spPr>
      </p:pic>
    </p:spTree>
    <p:extLst>
      <p:ext uri="{BB962C8B-B14F-4D97-AF65-F5344CB8AC3E}">
        <p14:creationId xmlns:p14="http://schemas.microsoft.com/office/powerpoint/2010/main" val="3584626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9E641D-300F-4D09-85B5-3D29D2CCCA0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E27C-DEB2-4CF7-BEF4-D4CE3B276F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Role of the Citric Acid Cycle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Anabolism</a:t>
            </a:r>
            <a:endParaRPr lang="en-AU" dirty="0"/>
          </a:p>
        </p:txBody>
      </p:sp>
      <p:pic>
        <p:nvPicPr>
          <p:cNvPr id="3" name="Picture 2" descr="A figure shows the role of the citric acid cycle in anabolism, showing how citric acid cycle intermediates can be used as precursors in biosynthetic pathways.">
            <a:extLst>
              <a:ext uri="{FF2B5EF4-FFF2-40B4-BE49-F238E27FC236}">
                <a16:creationId xmlns:a16="http://schemas.microsoft.com/office/drawing/2014/main" id="{0557AB58-59A6-5343-9C3C-5700147B1F02}"/>
              </a:ext>
            </a:extLst>
          </p:cNvPr>
          <p:cNvPicPr>
            <a:picLocks noChangeAspect="1"/>
          </p:cNvPicPr>
          <p:nvPr/>
        </p:nvPicPr>
        <p:blipFill>
          <a:blip r:embed="rId3"/>
          <a:stretch>
            <a:fillRect/>
          </a:stretch>
        </p:blipFill>
        <p:spPr>
          <a:xfrm>
            <a:off x="1289365" y="1429512"/>
            <a:ext cx="6565269" cy="5181600"/>
          </a:xfrm>
          <a:prstGeom prst="rect">
            <a:avLst/>
          </a:prstGeom>
        </p:spPr>
      </p:pic>
    </p:spTree>
    <p:extLst>
      <p:ext uri="{BB962C8B-B14F-4D97-AF65-F5344CB8AC3E}">
        <p14:creationId xmlns:p14="http://schemas.microsoft.com/office/powerpoint/2010/main" val="1906382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58C5-6ABC-4905-955C-CB89FA1C41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Pyruvate Carboxylase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752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carboxylase </a:t>
            </a:r>
            <a:r>
              <a:rPr lang="en-US" sz="2400" dirty="0">
                <a:latin typeface="Arial" panose="020B0604020202020204" pitchFamily="34" charset="0"/>
                <a:cs typeface="Arial" panose="020B0604020202020204" pitchFamily="34" charset="0"/>
              </a:rPr>
              <a:t>= catalyzes the reversible carboxylation of pyruvate by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form oxaloacetate</a:t>
            </a:r>
          </a:p>
          <a:p>
            <a:pPr lvl="1"/>
            <a:r>
              <a:rPr lang="en-US" sz="2400" dirty="0">
                <a:latin typeface="Arial" panose="020B0604020202020204" pitchFamily="34" charset="0"/>
                <a:cs typeface="Arial" panose="020B0604020202020204" pitchFamily="34" charset="0"/>
              </a:rPr>
              <a:t>most important </a:t>
            </a:r>
            <a:r>
              <a:rPr lang="en-US" sz="2400" dirty="0" err="1">
                <a:latin typeface="Arial" panose="020B0604020202020204" pitchFamily="34" charset="0"/>
                <a:cs typeface="Arial" panose="020B0604020202020204" pitchFamily="34" charset="0"/>
              </a:rPr>
              <a:t>anaplerotic</a:t>
            </a:r>
            <a:r>
              <a:rPr lang="en-US" sz="2400" dirty="0">
                <a:latin typeface="Arial" panose="020B0604020202020204" pitchFamily="34" charset="0"/>
                <a:cs typeface="Arial" panose="020B0604020202020204" pitchFamily="34" charset="0"/>
              </a:rPr>
              <a:t> reaction in mammalian liver, kidney, and brown adipose tissue </a:t>
            </a:r>
          </a:p>
          <a:p>
            <a:pPr lvl="1"/>
            <a:r>
              <a:rPr lang="en-US" sz="2400" dirty="0">
                <a:latin typeface="Arial" panose="020B0604020202020204" pitchFamily="34" charset="0"/>
                <a:cs typeface="Arial" panose="020B0604020202020204" pitchFamily="34" charset="0"/>
              </a:rPr>
              <a:t>requires energy from ATP </a:t>
            </a:r>
          </a:p>
          <a:p>
            <a:pPr lvl="1"/>
            <a:r>
              <a:rPr lang="en-US" sz="2400" dirty="0">
                <a:latin typeface="Arial" panose="020B0604020202020204" pitchFamily="34" charset="0"/>
                <a:cs typeface="Arial" panose="020B0604020202020204" pitchFamily="34" charset="0"/>
              </a:rPr>
              <a:t>allosterically activated by acetyl-CoA</a:t>
            </a:r>
          </a:p>
        </p:txBody>
      </p:sp>
    </p:spTree>
    <p:extLst>
      <p:ext uri="{BB962C8B-B14F-4D97-AF65-F5344CB8AC3E}">
        <p14:creationId xmlns:p14="http://schemas.microsoft.com/office/powerpoint/2010/main" val="20580528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86B59-2F0C-41F1-8819-75A8839F0CC4}"/>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Biotin in Pyruvate Carboxylase Carries One-Carbon (CO</a:t>
            </a:r>
            <a:r>
              <a:rPr lang="en-US" altLang="en-US" baseline="-25000" dirty="0">
                <a:solidFill>
                  <a:srgbClr val="4E4CB4"/>
                </a:solidFill>
                <a:latin typeface="Arial" panose="020B0604020202020204" pitchFamily="34" charset="0"/>
                <a:cs typeface="Arial" panose="020B0604020202020204" pitchFamily="34" charset="0"/>
              </a:rPr>
              <a:t>2</a:t>
            </a:r>
            <a:r>
              <a:rPr lang="en-US" altLang="en-US" dirty="0">
                <a:solidFill>
                  <a:srgbClr val="4E4CB4"/>
                </a:solidFill>
                <a:latin typeface="Arial" panose="020B0604020202020204" pitchFamily="34" charset="0"/>
                <a:cs typeface="Arial" panose="020B0604020202020204" pitchFamily="34" charset="0"/>
              </a:rPr>
              <a:t>) Groups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699" y="1752600"/>
            <a:ext cx="84201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biotin </a:t>
            </a:r>
            <a:r>
              <a:rPr lang="en-US" sz="2400" dirty="0">
                <a:latin typeface="Arial" panose="020B0604020202020204" pitchFamily="34" charset="0"/>
                <a:cs typeface="Arial" panose="020B0604020202020204" pitchFamily="34" charset="0"/>
              </a:rPr>
              <a:t>= vitamin that acts as a specialized carrier of one-carbon groups as CO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 many carboxylation reactions </a:t>
            </a:r>
          </a:p>
          <a:p>
            <a:pPr lvl="1"/>
            <a:r>
              <a:rPr lang="en-US" sz="2400" dirty="0">
                <a:latin typeface="Arial" panose="020B0604020202020204" pitchFamily="34" charset="0"/>
                <a:cs typeface="Arial" panose="020B0604020202020204" pitchFamily="34" charset="0"/>
              </a:rPr>
              <a:t>serves as the prosthetic group of pyruvate carboxylase </a:t>
            </a: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48710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20AF4070-EB3A-4965-9D98-7BD99AE0D079}"/>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E3EC54F4-78EB-4A28-BE63-316AB70949A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(6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3862874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8C2F-B5B0-40AF-AAE6-B48A72152BA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Role of Biotin in the Pyruvate Carboxylase Reaction</a:t>
            </a:r>
            <a:endParaRPr lang="en-AU" dirty="0"/>
          </a:p>
        </p:txBody>
      </p:sp>
      <p:sp>
        <p:nvSpPr>
          <p:cNvPr id="6" name="Google Shape;390;g847cf01710_0_68">
            <a:extLst>
              <a:ext uri="{FF2B5EF4-FFF2-40B4-BE49-F238E27FC236}">
                <a16:creationId xmlns:a16="http://schemas.microsoft.com/office/drawing/2014/main" id="{AEE7520E-F0C8-1E4C-A03B-19291DEE13C4}"/>
              </a:ext>
            </a:extLst>
          </p:cNvPr>
          <p:cNvSpPr txBox="1">
            <a:spLocks noChangeArrowheads="1"/>
          </p:cNvSpPr>
          <p:nvPr/>
        </p:nvSpPr>
        <p:spPr bwMode="auto">
          <a:xfrm>
            <a:off x="266699" y="1752600"/>
            <a:ext cx="37719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two steps in carboxylation of pyruvate occur at separate active sites </a:t>
            </a:r>
          </a:p>
          <a:p>
            <a:pPr lvl="1"/>
            <a:r>
              <a:rPr lang="en-US" sz="2400" dirty="0">
                <a:latin typeface="Arial" panose="020B0604020202020204" pitchFamily="34" charset="0"/>
                <a:cs typeface="Arial" panose="020B0604020202020204" pitchFamily="34" charset="0"/>
              </a:rPr>
              <a:t>the arm of biotin transfers activated carboxyl groups from the first active site to the second</a:t>
            </a: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role of biotin in the reaction catalyzed by pyruvate carboxylase in seven steps.">
            <a:extLst>
              <a:ext uri="{FF2B5EF4-FFF2-40B4-BE49-F238E27FC236}">
                <a16:creationId xmlns:a16="http://schemas.microsoft.com/office/drawing/2014/main" id="{735BE3D7-A789-5F44-8CB5-AE5BE77A2EAD}"/>
              </a:ext>
            </a:extLst>
          </p:cNvPr>
          <p:cNvPicPr>
            <a:picLocks noChangeAspect="1"/>
          </p:cNvPicPr>
          <p:nvPr/>
        </p:nvPicPr>
        <p:blipFill>
          <a:blip r:embed="rId3"/>
          <a:stretch>
            <a:fillRect/>
          </a:stretch>
        </p:blipFill>
        <p:spPr>
          <a:xfrm>
            <a:off x="4267200" y="1696221"/>
            <a:ext cx="4450810" cy="4836718"/>
          </a:xfrm>
          <a:prstGeom prst="rect">
            <a:avLst/>
          </a:prstGeom>
        </p:spPr>
      </p:pic>
    </p:spTree>
    <p:extLst>
      <p:ext uri="{BB962C8B-B14F-4D97-AF65-F5344CB8AC3E}">
        <p14:creationId xmlns:p14="http://schemas.microsoft.com/office/powerpoint/2010/main" val="2579765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2E18-7BAF-4910-9B81-72C0A8A70FD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Biological Tethers Allow Flexibility</a:t>
            </a:r>
            <a:endParaRPr lang="en-AU" dirty="0"/>
          </a:p>
        </p:txBody>
      </p:sp>
      <p:sp>
        <p:nvSpPr>
          <p:cNvPr id="6" name="Google Shape;390;g847cf01710_0_68">
            <a:extLst>
              <a:ext uri="{FF2B5EF4-FFF2-40B4-BE49-F238E27FC236}">
                <a16:creationId xmlns:a16="http://schemas.microsoft.com/office/drawing/2014/main" id="{AEE7520E-F0C8-1E4C-A03B-19291DEE13C4}"/>
              </a:ext>
            </a:extLst>
          </p:cNvPr>
          <p:cNvSpPr txBox="1">
            <a:spLocks noChangeArrowheads="1"/>
          </p:cNvSpPr>
          <p:nvPr/>
        </p:nvSpPr>
        <p:spPr bwMode="auto">
          <a:xfrm>
            <a:off x="330707" y="1524000"/>
            <a:ext cx="27051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participate in substrate channeling through the flexible tethers that move intermediates from one active site to the next </a:t>
            </a:r>
          </a:p>
        </p:txBody>
      </p:sp>
      <p:pic>
        <p:nvPicPr>
          <p:cNvPr id="4" name="Picture 3" descr="A figure shows the structures of three biological tethers involving the cofactors lipoate, biotin, and the combination of Greek letter beta-mercaptoethylamine and pantothenate.">
            <a:extLst>
              <a:ext uri="{FF2B5EF4-FFF2-40B4-BE49-F238E27FC236}">
                <a16:creationId xmlns:a16="http://schemas.microsoft.com/office/drawing/2014/main" id="{D0BC5DA3-1027-AE4F-84B2-E9B0B63BE59F}"/>
              </a:ext>
            </a:extLst>
          </p:cNvPr>
          <p:cNvPicPr>
            <a:picLocks noChangeAspect="1"/>
          </p:cNvPicPr>
          <p:nvPr/>
        </p:nvPicPr>
        <p:blipFill>
          <a:blip r:embed="rId3"/>
          <a:stretch>
            <a:fillRect/>
          </a:stretch>
        </p:blipFill>
        <p:spPr>
          <a:xfrm>
            <a:off x="3881559" y="1395412"/>
            <a:ext cx="4968310" cy="4845050"/>
          </a:xfrm>
          <a:prstGeom prst="rect">
            <a:avLst/>
          </a:prstGeom>
        </p:spPr>
      </p:pic>
    </p:spTree>
    <p:extLst>
      <p:ext uri="{BB962C8B-B14F-4D97-AF65-F5344CB8AC3E}">
        <p14:creationId xmlns:p14="http://schemas.microsoft.com/office/powerpoint/2010/main" val="13070670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7E1C-D598-4D7C-B3B6-4A22FD0301BF}"/>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16.4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the Citric Acid Cycle</a:t>
            </a:r>
            <a:endParaRPr lang="en-AU" dirty="0"/>
          </a:p>
        </p:txBody>
      </p:sp>
    </p:spTree>
    <p:extLst>
      <p:ext uri="{BB962C8B-B14F-4D97-AF65-F5344CB8AC3E}">
        <p14:creationId xmlns:p14="http://schemas.microsoft.com/office/powerpoint/2010/main" val="24133417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865F1E1D-0588-404C-BB6A-035E624F58C0}"/>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E9FE0CF6-818B-43A9-B568-F1118427BEC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3250828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B328-A2F0-42D9-9787-C4AB60DAFA5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Citric Acid Cycle Regulation</a:t>
            </a:r>
            <a:endParaRPr lang="en-AU" dirty="0"/>
          </a:p>
        </p:txBody>
      </p:sp>
      <p:sp>
        <p:nvSpPr>
          <p:cNvPr id="6" name="Google Shape;390;g847cf01710_0_68">
            <a:extLst>
              <a:ext uri="{FF2B5EF4-FFF2-40B4-BE49-F238E27FC236}">
                <a16:creationId xmlns:a16="http://schemas.microsoft.com/office/drawing/2014/main" id="{AEE7520E-F0C8-1E4C-A03B-19291DEE13C4}"/>
              </a:ext>
            </a:extLst>
          </p:cNvPr>
          <p:cNvSpPr txBox="1">
            <a:spLocks noChangeArrowheads="1"/>
          </p:cNvSpPr>
          <p:nvPr/>
        </p:nvSpPr>
        <p:spPr bwMode="auto">
          <a:xfrm>
            <a:off x="355853" y="1524000"/>
            <a:ext cx="84322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balances the supply of key intermediates with the demands of energy production and biosynthetic processes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regulation occurs at several points:</a:t>
            </a:r>
          </a:p>
          <a:p>
            <a:pPr marL="685800" lvl="1" indent="-228600"/>
            <a:r>
              <a:rPr lang="en-US" altLang="en-US" sz="2400" dirty="0">
                <a:latin typeface="Arial" panose="020B0604020202020204" pitchFamily="34" charset="0"/>
                <a:cs typeface="Arial" panose="020B0604020202020204" pitchFamily="34" charset="0"/>
              </a:rPr>
              <a:t>PDH complex</a:t>
            </a:r>
          </a:p>
          <a:p>
            <a:pPr marL="685800" lvl="1" indent="-228600"/>
            <a:r>
              <a:rPr lang="en-US" altLang="en-US" sz="2400" dirty="0">
                <a:latin typeface="Arial" panose="020B0604020202020204" pitchFamily="34" charset="0"/>
                <a:cs typeface="Arial" panose="020B0604020202020204" pitchFamily="34" charset="0"/>
              </a:rPr>
              <a:t>citrate synthase</a:t>
            </a:r>
          </a:p>
          <a:p>
            <a:pPr marL="685800" lvl="1" indent="-228600"/>
            <a:r>
              <a:rPr lang="en-US" altLang="en-US" sz="2400" dirty="0">
                <a:latin typeface="Arial" panose="020B0604020202020204" pitchFamily="34" charset="0"/>
                <a:cs typeface="Arial" panose="020B0604020202020204" pitchFamily="34" charset="0"/>
              </a:rPr>
              <a:t>isocitrate dehydrogenase complex</a:t>
            </a:r>
          </a:p>
          <a:p>
            <a:pPr marL="685800" lvl="1" indent="-228600"/>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dehydrogenase complex</a:t>
            </a: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3526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A137-43FC-4C1D-8DA4-8CE2BF9061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is the metabolite that links two central catabolic pathways, glycolysis and the citric acid cycle. </a:t>
            </a:r>
            <a:r>
              <a:rPr lang="en-US" sz="2400" dirty="0">
                <a:latin typeface="Arial" panose="020B0604020202020204" pitchFamily="34" charset="0"/>
                <a:cs typeface="Arial" panose="020B0604020202020204" pitchFamily="34" charset="0"/>
              </a:rPr>
              <a:t>It is therefore a logical point for regulation that determines the rate of catabolic activity and the partitioning of pyruvate among its possible uses.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761948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49B4FD10-6F7F-4038-BA24-D33A52EAD9C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38454"/>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DC392E-D02C-458D-ACCF-3EB348197AD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citric acid cycle is a hub of metabolism, with catabolic pathways leading in and anabolic pathways leading out. </a:t>
            </a:r>
            <a:r>
              <a:rPr lang="en-US" sz="2400" dirty="0">
                <a:latin typeface="Arial" panose="020B0604020202020204" pitchFamily="34" charset="0"/>
                <a:cs typeface="Arial" panose="020B0604020202020204" pitchFamily="34" charset="0"/>
              </a:rPr>
              <a:t>Acetate groups (acetyl-CoA) from the catabolism of various fuels are used in the synthesis of such metabolites as amino acids, fatty acids, and sterols. The breakdown products of many amino acids and nucleotides are intermediates of the cycle, and they can be fed in or siphoned off as needed by the cell.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173D-CA03-44C9-9C23-44370C0BADB8}"/>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Production of Acetyl-CoA by the PDH Complex Is Regulated by Allosteric and Covalent Mechanisms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4" y="2133600"/>
            <a:ext cx="84010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PDH complex activity is turned off when: </a:t>
            </a:r>
          </a:p>
          <a:p>
            <a:pPr lvl="1"/>
            <a:r>
              <a:rPr lang="en-US" sz="2400" dirty="0">
                <a:latin typeface="Arial" panose="020B0604020202020204" pitchFamily="34" charset="0"/>
                <a:cs typeface="Arial" panose="020B0604020202020204" pitchFamily="34" charset="0"/>
              </a:rPr>
              <a:t>ample fatty acids and acetyl-CoA are available as fuel</a:t>
            </a:r>
          </a:p>
          <a:p>
            <a:pPr lvl="1"/>
            <a:r>
              <a:rPr lang="en-US" sz="2400" dirty="0">
                <a:latin typeface="Arial" panose="020B0604020202020204" pitchFamily="34" charset="0"/>
                <a:cs typeface="Arial" panose="020B0604020202020204" pitchFamily="34" charset="0"/>
              </a:rPr>
              <a:t>[ATP]/[ADP] and [NADH]/[NAD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ratios are high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PDH complex activity is turned on when: </a:t>
            </a:r>
          </a:p>
          <a:p>
            <a:pPr lvl="1"/>
            <a:r>
              <a:rPr lang="en-US" sz="2400" dirty="0">
                <a:latin typeface="Arial" panose="020B0604020202020204" pitchFamily="34" charset="0"/>
                <a:cs typeface="Arial" panose="020B0604020202020204" pitchFamily="34" charset="0"/>
              </a:rPr>
              <a:t>energy demands are high </a:t>
            </a:r>
          </a:p>
          <a:p>
            <a:pPr lvl="1"/>
            <a:r>
              <a:rPr lang="en-US" sz="2400" dirty="0">
                <a:latin typeface="Arial" panose="020B0604020202020204" pitchFamily="34" charset="0"/>
                <a:cs typeface="Arial" panose="020B0604020202020204" pitchFamily="34" charset="0"/>
              </a:rPr>
              <a:t>the cell requires greater flux of acetyl-CoA into the citric acid cycle</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74730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9BD6-D98F-45BC-9CFF-E8CE83C3F9A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Metabolite Flow Through the Citric Acid Cycle</a:t>
            </a:r>
            <a:endParaRPr lang="en-AU" dirty="0"/>
          </a:p>
        </p:txBody>
      </p:sp>
      <p:pic>
        <p:nvPicPr>
          <p:cNvPr id="3" name="Picture 2" descr="A figure shows how metabolite flow from the P D H complex is regulated in the citric acid cycle.">
            <a:extLst>
              <a:ext uri="{FF2B5EF4-FFF2-40B4-BE49-F238E27FC236}">
                <a16:creationId xmlns:a16="http://schemas.microsoft.com/office/drawing/2014/main" id="{88C1DAEC-3B82-C849-8CBA-BE2A97959E69}"/>
              </a:ext>
            </a:extLst>
          </p:cNvPr>
          <p:cNvPicPr>
            <a:picLocks noChangeAspect="1"/>
          </p:cNvPicPr>
          <p:nvPr/>
        </p:nvPicPr>
        <p:blipFill>
          <a:blip r:embed="rId3"/>
          <a:stretch>
            <a:fillRect/>
          </a:stretch>
        </p:blipFill>
        <p:spPr>
          <a:xfrm>
            <a:off x="2511143" y="1669702"/>
            <a:ext cx="4121713" cy="5035898"/>
          </a:xfrm>
          <a:prstGeom prst="rect">
            <a:avLst/>
          </a:prstGeom>
        </p:spPr>
      </p:pic>
    </p:spTree>
    <p:extLst>
      <p:ext uri="{BB962C8B-B14F-4D97-AF65-F5344CB8AC3E}">
        <p14:creationId xmlns:p14="http://schemas.microsoft.com/office/powerpoint/2010/main" val="180470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2D2F1BE5-95E8-4C3C-9DC4-31A14AEB207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D6CA519-7906-4A6A-9801-B27EC73CE89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is the metabolite that links two central catabolic pathways, glycolysis and the citric acid cycle. </a:t>
            </a:r>
            <a:r>
              <a:rPr lang="en-US" sz="2400" dirty="0">
                <a:latin typeface="Arial" panose="020B0604020202020204" pitchFamily="34" charset="0"/>
                <a:cs typeface="Arial" panose="020B0604020202020204" pitchFamily="34" charset="0"/>
              </a:rPr>
              <a:t>It is therefore a logical point for regulation that determines the rate of catabolic activity and the partitioning of pyruvate among its possible uses.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85275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EFE9-8203-4690-94A9-22D275F933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Covalent Modification of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PDH Complex</a:t>
            </a:r>
            <a:endParaRPr lang="en-AU" dirty="0"/>
          </a:p>
        </p:txBody>
      </p:sp>
      <p:sp>
        <p:nvSpPr>
          <p:cNvPr id="6" name="Google Shape;390;g847cf01710_0_68">
            <a:extLst>
              <a:ext uri="{FF2B5EF4-FFF2-40B4-BE49-F238E27FC236}">
                <a16:creationId xmlns:a16="http://schemas.microsoft.com/office/drawing/2014/main" id="{AEE7520E-F0C8-1E4C-A03B-19291DEE13C4}"/>
              </a:ext>
            </a:extLst>
          </p:cNvPr>
          <p:cNvSpPr txBox="1">
            <a:spLocks noChangeArrowheads="1"/>
          </p:cNvSpPr>
          <p:nvPr/>
        </p:nvSpPr>
        <p:spPr bwMode="auto">
          <a:xfrm>
            <a:off x="304800" y="1600200"/>
            <a:ext cx="457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PDH kinase </a:t>
            </a:r>
            <a:r>
              <a:rPr lang="en-US" sz="2400" dirty="0">
                <a:latin typeface="Arial" panose="020B0604020202020204" pitchFamily="34" charset="0"/>
                <a:cs typeface="Arial" panose="020B0604020202020204" pitchFamily="34" charset="0"/>
              </a:rPr>
              <a:t>= inhibits the PDH complex by phosphorylation </a:t>
            </a:r>
          </a:p>
          <a:p>
            <a:pPr lvl="1"/>
            <a:r>
              <a:rPr lang="en-US" sz="2400" dirty="0">
                <a:latin typeface="Arial" panose="020B0604020202020204" pitchFamily="34" charset="0"/>
                <a:cs typeface="Arial" panose="020B0604020202020204" pitchFamily="34" charset="0"/>
              </a:rPr>
              <a:t>allosterically activated by products of the complex</a:t>
            </a:r>
          </a:p>
          <a:p>
            <a:pPr lvl="1"/>
            <a:r>
              <a:rPr lang="en-US" sz="2400" dirty="0">
                <a:latin typeface="Arial" panose="020B0604020202020204" pitchFamily="34" charset="0"/>
                <a:cs typeface="Arial" panose="020B0604020202020204" pitchFamily="34" charset="0"/>
              </a:rPr>
              <a:t>inhibited by substrates of the complex</a:t>
            </a: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PDH phosphatase </a:t>
            </a:r>
            <a:r>
              <a:rPr lang="en-US" sz="2400" dirty="0">
                <a:latin typeface="Arial" panose="020B0604020202020204" pitchFamily="34" charset="0"/>
                <a:cs typeface="Arial" panose="020B0604020202020204" pitchFamily="34" charset="0"/>
              </a:rPr>
              <a:t>= reverses the inhibition by PDH kinase </a:t>
            </a:r>
          </a:p>
        </p:txBody>
      </p:sp>
      <p:pic>
        <p:nvPicPr>
          <p:cNvPr id="3" name="Picture 2" descr="A yellow oblong with rounded sides is labeled P D H (active) and has short lines radiating from all sides. To its left, a curved arrow shows the input of pyruvate and removal of acetyl-Co A. An arrow points down from acetyl-Co A and loops around C A C to point back to the upper part of the arrow. P D H (active) is lined up with a similar yellow oblong with no short radiating lines labeled P D H bonded to an orange circle labeled P (inactive). A curved arrow labeled P D H kinase points up from P D H (active) on the left and down to P D H dash orange circle labeled P (inactive) on the right. At the top left of the curved arrow, a green circle containing a green triangle is indicated by a dashed arrow from acetyl-Co A. At the top right of the arrow, a red circle containing a red X is indicated by a dashed line from pyruvate. Near the right end of the curved arrow, a curved arrow shows that A D P is added and A D P is removed to produce P D H bonded to an orange circle labeled P (inactive). A curved arrow labeled P D H phosphatase extends down from P D H bonded to an orange circle labeled P (inactive) to P D H (active) with an arrow branching off to show the loss of P subscript i just before it reaches P D H (active).">
            <a:extLst>
              <a:ext uri="{FF2B5EF4-FFF2-40B4-BE49-F238E27FC236}">
                <a16:creationId xmlns:a16="http://schemas.microsoft.com/office/drawing/2014/main" id="{3B9DFED5-A0C3-B44F-BBCF-022D7F55F371}"/>
              </a:ext>
            </a:extLst>
          </p:cNvPr>
          <p:cNvPicPr>
            <a:picLocks noChangeAspect="1"/>
          </p:cNvPicPr>
          <p:nvPr/>
        </p:nvPicPr>
        <p:blipFill>
          <a:blip r:embed="rId3"/>
          <a:stretch>
            <a:fillRect/>
          </a:stretch>
        </p:blipFill>
        <p:spPr>
          <a:xfrm>
            <a:off x="4870704" y="1906524"/>
            <a:ext cx="4122881" cy="3044952"/>
          </a:xfrm>
          <a:prstGeom prst="rect">
            <a:avLst/>
          </a:prstGeom>
        </p:spPr>
      </p:pic>
    </p:spTree>
    <p:extLst>
      <p:ext uri="{BB962C8B-B14F-4D97-AF65-F5344CB8AC3E}">
        <p14:creationId xmlns:p14="http://schemas.microsoft.com/office/powerpoint/2010/main" val="18656659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2956F316-DB14-4DBA-9AC1-53C4DAC61911}"/>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A386132C-D687-4DDC-8FF3-42E5BD52823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23998448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43BA-E6FF-4E38-B632-1722B412CEA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Citric Acid Cycle Is Also Regulated at Three Exergonic Steps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4" y="1600200"/>
            <a:ext cx="840105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occurs at strongly exergonic steps catalyzed by: </a:t>
            </a:r>
          </a:p>
          <a:p>
            <a:pPr marL="685800" lvl="1" indent="-228600"/>
            <a:r>
              <a:rPr lang="en-US" altLang="en-US" sz="2400" dirty="0">
                <a:latin typeface="Arial" panose="020B0604020202020204" pitchFamily="34" charset="0"/>
                <a:cs typeface="Arial" panose="020B0604020202020204" pitchFamily="34" charset="0"/>
              </a:rPr>
              <a:t>citrate synthase</a:t>
            </a:r>
          </a:p>
          <a:p>
            <a:pPr marL="685800" lvl="1" indent="-228600"/>
            <a:r>
              <a:rPr lang="en-US" altLang="en-US" sz="2400" dirty="0">
                <a:latin typeface="Arial" panose="020B0604020202020204" pitchFamily="34" charset="0"/>
                <a:cs typeface="Arial" panose="020B0604020202020204" pitchFamily="34" charset="0"/>
              </a:rPr>
              <a:t>isocitrate dehydrogenase complex</a:t>
            </a:r>
          </a:p>
          <a:p>
            <a:pPr marL="685800" lvl="1" indent="-228600"/>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dehydrogenase complex</a:t>
            </a:r>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fluxes are affected by the concentrations of substrates and products: </a:t>
            </a:r>
          </a:p>
          <a:p>
            <a:pPr lvl="1"/>
            <a:r>
              <a:rPr lang="en-US" sz="2400" dirty="0">
                <a:latin typeface="Arial" panose="020B0604020202020204" pitchFamily="34" charset="0"/>
                <a:cs typeface="Arial" panose="020B0604020202020204" pitchFamily="34" charset="0"/>
              </a:rPr>
              <a:t>end products ATP and NADH are inhibitory </a:t>
            </a:r>
          </a:p>
          <a:p>
            <a:pPr lvl="1"/>
            <a:r>
              <a:rPr lang="en-US" sz="2400" dirty="0">
                <a:latin typeface="Arial" panose="020B0604020202020204" pitchFamily="34" charset="0"/>
                <a:cs typeface="Arial" panose="020B0604020202020204" pitchFamily="34" charset="0"/>
              </a:rPr>
              <a:t>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ADP are stimulatory</a:t>
            </a:r>
          </a:p>
          <a:p>
            <a:pPr lvl="1"/>
            <a:r>
              <a:rPr lang="en-US" sz="2400" dirty="0">
                <a:latin typeface="Arial" panose="020B0604020202020204" pitchFamily="34" charset="0"/>
                <a:cs typeface="Arial" panose="020B0604020202020204" pitchFamily="34" charset="0"/>
              </a:rPr>
              <a:t>long-chain fatty acids are inhibitory</a:t>
            </a: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66109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B9AC-17BC-4FDC-AD88-53FF9B82D5C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Citric Acid Cycle Activity Changes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in Tumors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4" y="1600200"/>
            <a:ext cx="84010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mutations that affect the PDH complex or citric acid cycle enzymes are oncogenic:</a:t>
            </a:r>
          </a:p>
          <a:p>
            <a:pPr lvl="1"/>
            <a:r>
              <a:rPr lang="en-US" sz="2400" dirty="0">
                <a:latin typeface="Arial" panose="020B0604020202020204" pitchFamily="34" charset="0"/>
                <a:cs typeface="Arial" panose="020B0604020202020204" pitchFamily="34" charset="0"/>
              </a:rPr>
              <a:t>downregulation of mitochondrial pyruvate carrier (MPC)</a:t>
            </a:r>
          </a:p>
          <a:p>
            <a:pPr lvl="1"/>
            <a:r>
              <a:rPr lang="en-US" sz="2400" dirty="0">
                <a:latin typeface="Arial" panose="020B0604020202020204" pitchFamily="34" charset="0"/>
                <a:cs typeface="Arial" panose="020B0604020202020204" pitchFamily="34" charset="0"/>
              </a:rPr>
              <a:t>inactivation of PDH complex</a:t>
            </a:r>
          </a:p>
          <a:p>
            <a:pPr lvl="1"/>
            <a:r>
              <a:rPr lang="en-US" sz="2400" dirty="0">
                <a:latin typeface="Arial" panose="020B0604020202020204" pitchFamily="34" charset="0"/>
                <a:cs typeface="Arial" panose="020B0604020202020204" pitchFamily="34" charset="0"/>
              </a:rPr>
              <a:t>inactivation of succinate dehydrogenase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oncometabolites </a:t>
            </a:r>
            <a:r>
              <a:rPr lang="en-US" sz="2400" dirty="0">
                <a:latin typeface="Arial" panose="020B0604020202020204" pitchFamily="34" charset="0"/>
                <a:cs typeface="Arial" panose="020B0604020202020204" pitchFamily="34" charset="0"/>
              </a:rPr>
              <a:t>= stimulate tumor growth by acting though specific GPCRs in the plasma membrane </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64668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3E64-B2E8-46E4-B659-209670EE054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Lactate and Succinate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Are Oncometabolites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4" y="1600200"/>
            <a:ext cx="84010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tumor cells accumulate lactate and succinate </a:t>
            </a:r>
            <a:r>
              <a:rPr lang="en-US" sz="2400" b="1"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oncometabolites </a:t>
            </a:r>
            <a:r>
              <a:rPr lang="en-US" sz="2400" dirty="0">
                <a:latin typeface="Arial" panose="020B0604020202020204" pitchFamily="34" charset="0"/>
                <a:cs typeface="Arial" panose="020B0604020202020204" pitchFamily="34" charset="0"/>
              </a:rPr>
              <a:t>= stimulate tumor growth by acting though specific GPCRs in the plasma membrane </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08984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EA06589D-080D-4A84-8549-39B2513D2A2C}"/>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962C22AB-809D-4C0B-B666-98320446B8C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2225660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D85B-4833-4F4A-B6CE-2AEF92AF6E0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Mutations in Citric Acid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Cycle Enzymes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4584" y="1363662"/>
            <a:ext cx="4886326"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mutations in succinate dehydrogenase and fumarase cause tumors, defining them as tumor suppressors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glial cell tumors have mutant NADPH-dependent isocitrate dehydrogenase </a:t>
            </a:r>
          </a:p>
          <a:p>
            <a:pPr lvl="1"/>
            <a:r>
              <a:rPr lang="en-US" sz="2400" dirty="0">
                <a:latin typeface="Arial" panose="020B0604020202020204" pitchFamily="34" charset="0"/>
                <a:cs typeface="Arial" panose="020B0604020202020204" pitchFamily="34" charset="0"/>
              </a:rPr>
              <a:t>lose ability to convert isocitrate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t>
            </a:r>
          </a:p>
          <a:p>
            <a:pPr lvl="1"/>
            <a:r>
              <a:rPr lang="en-US" sz="2400" dirty="0">
                <a:latin typeface="Arial" panose="020B0604020202020204" pitchFamily="34" charset="0"/>
                <a:cs typeface="Arial" panose="020B0604020202020204" pitchFamily="34" charset="0"/>
              </a:rPr>
              <a:t>gain ability to convert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ketoglutarate to 2-hydroxyglutarate </a:t>
            </a:r>
          </a:p>
          <a:p>
            <a:pPr lvl="1"/>
            <a:endParaRPr lang="en-US" sz="20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socitrate is shown at the upper left as a vertical five-carbon chain with the top carbon forming C O O minus, the second carbon bonded to 2 H, the third carbon bonded to H on the left and C O O minus on the right, the fourth carbon bonded to O H on the left and H on the right, and the fifth carbon forming C O O minus. Forward and reverse arrows point down from isocitrate to Greek letter alpha-ketoglutarate at the bottom right. These represent wild type isocitrate dehydrogenase. A curved arrow meets the forward arrow to show the addition of N A D P plus and loss of N A D P H plus H plus. An additional branched arrow shows the loss of C O 2. The product, Greek letter alpha-ketoglutarate, has a vertical five-carbon chain with the top carbon forming C O O minus, the second and third carbons both bonded to 2 H, the fourth carbon double bonded to O, and the fifth carbon forming C O O minus. 2-hydroxyglutarate is shown at the upper right as a vertical five-carbon chain with the top carbon forming C O O minus, the second and third carbons bonded to 2 H, the fourth carbon bonded to O H on the left and H on the right, and the fifth carbon forming C O O minus. An arrow labeled isocitrate dehydrogenase mutant points from Greek letter alpha-ketoglutarate at the bottom up to 2-hydroxyglutarate at the upper right. A curved arrow shows the addition of N A D P H plus H plus and loss of N A D P plus.">
            <a:extLst>
              <a:ext uri="{FF2B5EF4-FFF2-40B4-BE49-F238E27FC236}">
                <a16:creationId xmlns:a16="http://schemas.microsoft.com/office/drawing/2014/main" id="{65F646FA-8F25-FE4C-AB20-702DCB41CABD}"/>
              </a:ext>
            </a:extLst>
          </p:cNvPr>
          <p:cNvPicPr>
            <a:picLocks noChangeAspect="1"/>
          </p:cNvPicPr>
          <p:nvPr/>
        </p:nvPicPr>
        <p:blipFill>
          <a:blip r:embed="rId3"/>
          <a:stretch>
            <a:fillRect/>
          </a:stretch>
        </p:blipFill>
        <p:spPr>
          <a:xfrm>
            <a:off x="5260910" y="1905000"/>
            <a:ext cx="3576560" cy="4130675"/>
          </a:xfrm>
          <a:prstGeom prst="rect">
            <a:avLst/>
          </a:prstGeom>
        </p:spPr>
      </p:pic>
    </p:spTree>
    <p:extLst>
      <p:ext uri="{BB962C8B-B14F-4D97-AF65-F5344CB8AC3E}">
        <p14:creationId xmlns:p14="http://schemas.microsoft.com/office/powerpoint/2010/main" val="4182935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logo with white letters P 4&#10;">
            <a:extLst>
              <a:ext uri="{FF2B5EF4-FFF2-40B4-BE49-F238E27FC236}">
                <a16:creationId xmlns:a16="http://schemas.microsoft.com/office/drawing/2014/main" id="{E8EE51BE-281C-41E3-A397-8E20B4F447D3}"/>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C60A9012-E5D4-40B4-9AA2-D6119BBD187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6B12-4C39-47C8-9A92-17FFEAF86C3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Certain Intermediates Are Channeled through Metabolons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5" y="1600200"/>
            <a:ext cx="412432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metabolons</a:t>
            </a:r>
            <a:r>
              <a:rPr lang="en-US" sz="2400" dirty="0">
                <a:latin typeface="Arial" panose="020B0604020202020204" pitchFamily="34" charset="0"/>
                <a:cs typeface="Arial" panose="020B0604020202020204" pitchFamily="34" charset="0"/>
              </a:rPr>
              <a:t> = integrated multienzyme complexes that are held together by noncovalent interactions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malate dehydrogenase, citrate synthase, and aconitase likely constitute a metabolon </a:t>
            </a: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n the intact cell, red, blue, and green proteins interact to form single units. In the cell extract, the differently colored pieces are separate.">
            <a:extLst>
              <a:ext uri="{FF2B5EF4-FFF2-40B4-BE49-F238E27FC236}">
                <a16:creationId xmlns:a16="http://schemas.microsoft.com/office/drawing/2014/main" id="{C4BFF72F-4DD7-5B4F-9D59-C77A1099D60C}"/>
              </a:ext>
            </a:extLst>
          </p:cNvPr>
          <p:cNvPicPr>
            <a:picLocks noChangeAspect="1"/>
          </p:cNvPicPr>
          <p:nvPr/>
        </p:nvPicPr>
        <p:blipFill>
          <a:blip r:embed="rId3"/>
          <a:stretch>
            <a:fillRect/>
          </a:stretch>
        </p:blipFill>
        <p:spPr>
          <a:xfrm>
            <a:off x="4571999" y="1914525"/>
            <a:ext cx="4301273" cy="3028950"/>
          </a:xfrm>
          <a:prstGeom prst="rect">
            <a:avLst/>
          </a:prstGeom>
        </p:spPr>
      </p:pic>
    </p:spTree>
    <p:extLst>
      <p:ext uri="{BB962C8B-B14F-4D97-AF65-F5344CB8AC3E}">
        <p14:creationId xmlns:p14="http://schemas.microsoft.com/office/powerpoint/2010/main" val="3885858923"/>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61068</TotalTime>
  <Words>4293</Words>
  <Application>Microsoft Office PowerPoint</Application>
  <PresentationFormat>On-screen Show (4:3)</PresentationFormat>
  <Paragraphs>537</Paragraphs>
  <Slides>90</Slides>
  <Notes>90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ＭＳ Ｐゴシック</vt:lpstr>
      <vt:lpstr>ＭＳ Ｐゴシック</vt:lpstr>
      <vt:lpstr>Arial</vt:lpstr>
      <vt:lpstr>Arial Unicode MS</vt:lpstr>
      <vt:lpstr>Calibri</vt:lpstr>
      <vt:lpstr>Cambria Math</vt:lpstr>
      <vt:lpstr>Times</vt:lpstr>
      <vt:lpstr>Blank</vt:lpstr>
      <vt:lpstr>1_Blank</vt:lpstr>
      <vt:lpstr>16 The Citric Acid Cycle</vt:lpstr>
      <vt:lpstr>Cellular Respiration</vt:lpstr>
      <vt:lpstr>Stage 1 of Cellular Respiration</vt:lpstr>
      <vt:lpstr>Stage 2 of Cellular Respiration</vt:lpstr>
      <vt:lpstr>Stage 3 of Cellular Respiration</vt:lpstr>
      <vt:lpstr>Principle 1 (1 of 4)</vt:lpstr>
      <vt:lpstr>Principle 2 (1 of 7)</vt:lpstr>
      <vt:lpstr>Principle 3 (1 of 4)</vt:lpstr>
      <vt:lpstr>Principle 4 (1 of 5)</vt:lpstr>
      <vt:lpstr>Principle 5 (1 of 6)</vt:lpstr>
      <vt:lpstr>16.1    Production of Acetyl-CoA (Activated Acetate)</vt:lpstr>
      <vt:lpstr>Coenzyme A (CoA-SH)</vt:lpstr>
      <vt:lpstr>Principle 1 (2 of 4)</vt:lpstr>
      <vt:lpstr>Principle 5 (2 of 6)</vt:lpstr>
      <vt:lpstr>Principle 4 (2 of 5)</vt:lpstr>
      <vt:lpstr>Pyruvate Is Oxidized to Acetyl-CoA and CO2 </vt:lpstr>
      <vt:lpstr>The PDH Complex Catalyzes an Oxidative Decarboxylation</vt:lpstr>
      <vt:lpstr>The PDH Complex Employs Three Enzymes and Five Coenzymes to Oxidize Pyruvate</vt:lpstr>
      <vt:lpstr>Lipoate</vt:lpstr>
      <vt:lpstr>The PDH Complex Enzymes</vt:lpstr>
      <vt:lpstr>Principle 5 (3 of 6)</vt:lpstr>
      <vt:lpstr>The E1-E2-E3 Structure of the PDH Complex</vt:lpstr>
      <vt:lpstr>Principle 5 (4 of 6)</vt:lpstr>
      <vt:lpstr>The PDH Complex Channels Its Intermediates through Five Reactions</vt:lpstr>
      <vt:lpstr>Oxidative Decarboxylation of Pyruvate - Steps 1 and 2</vt:lpstr>
      <vt:lpstr>Oxidative Decarboxylation of Pyruvate - Steps 3-5</vt:lpstr>
      <vt:lpstr>Principle 5 (5 of 6)</vt:lpstr>
      <vt:lpstr>The Five-Reaction Sequence of the PDH Complex Is An Example of Substrate Channeling</vt:lpstr>
      <vt:lpstr>16.2    Reactions of the Citric Acid Cycle</vt:lpstr>
      <vt:lpstr>Principle 2 (2 of 7)</vt:lpstr>
      <vt:lpstr>Reactions of the Citric Acid Cycle</vt:lpstr>
      <vt:lpstr>In Eukaryotes, the Mitochondrion Is the Site of Energy-Yielding Oxidative Reactions and ATP Synthesis</vt:lpstr>
      <vt:lpstr>Principle 2 (3 of 7)</vt:lpstr>
      <vt:lpstr>The Sequence of Reactions in the Citric Acid Cycle Makes Chemical Sense</vt:lpstr>
      <vt:lpstr>Principle 2 (4 of 7)</vt:lpstr>
      <vt:lpstr>The Chemical Logic of the Citric Acid Cycle</vt:lpstr>
      <vt:lpstr>The Citric Acid Cycle Has  Eight Steps</vt:lpstr>
      <vt:lpstr>Formation of Citrate</vt:lpstr>
      <vt:lpstr>Structure of Citrate Synthase</vt:lpstr>
      <vt:lpstr>Mechanism of Citrate Synthase: Acid/Base Catalysis</vt:lpstr>
      <vt:lpstr>Mechanism of Citrate Synthase: Acid/Base Catalysis, Continued</vt:lpstr>
      <vt:lpstr>Mechanism of Citrate Synthase: Thioester Hydrolysis</vt:lpstr>
      <vt:lpstr>Formation of Isocitrate via  Cis-Aconitate</vt:lpstr>
      <vt:lpstr>Iron-Sulfur Center in Aconitase</vt:lpstr>
      <vt:lpstr>Oxidation of Isocitrate to  α-Ketoglutarate and CO2</vt:lpstr>
      <vt:lpstr>Oxidation of α-Ketoglutarate to Succinyl-CoA and CO2</vt:lpstr>
      <vt:lpstr>Principle 2 (5 of 7)</vt:lpstr>
      <vt:lpstr>A Conserved Mechanism for Oxidative Decarboxylation</vt:lpstr>
      <vt:lpstr>Conversion of Succinyl-CoA  to Succinate</vt:lpstr>
      <vt:lpstr>The Succinyl-CoA  Synthetase Reaction (1 of 2)</vt:lpstr>
      <vt:lpstr>The Succinyl-CoA  Synthetase Reaction (2 of 2)</vt:lpstr>
      <vt:lpstr>Nucleoside Diphosphate Kinase</vt:lpstr>
      <vt:lpstr>Oxidation of Succinate to Fumarate</vt:lpstr>
      <vt:lpstr>Malonate Is a Strong Competitive Inhibitor of Succinate Dehydrogenase</vt:lpstr>
      <vt:lpstr>Hydration of Fumarate to Malate</vt:lpstr>
      <vt:lpstr>Fumarase Is Highly Stereospecific</vt:lpstr>
      <vt:lpstr>Oxidation of Malate to Oxaloacetate</vt:lpstr>
      <vt:lpstr>Principle 2 (6 of 7)</vt:lpstr>
      <vt:lpstr>The Energy of Oxidations in the Cycle Is Efficiently Conserved</vt:lpstr>
      <vt:lpstr>Principle 2 (7 of 7)</vt:lpstr>
      <vt:lpstr>Electrons from NADH and FADH2 Enter the Respiratory Chain</vt:lpstr>
      <vt:lpstr>Stoichiometry of Coenzyme Reduction and ATP Formation in Aerobic Oxidation of Glucose</vt:lpstr>
      <vt:lpstr>16.3    The Hub of Intermediary Metabolism</vt:lpstr>
      <vt:lpstr>Principle 3 (2 of 4)</vt:lpstr>
      <vt:lpstr>The Citric Acid Cycle Accepts Carbon Skeletons</vt:lpstr>
      <vt:lpstr>Principle 3 (3 of 4)</vt:lpstr>
      <vt:lpstr>The Citric Acid Cycle Serves in Both Catabolic and Anabolic Processes</vt:lpstr>
      <vt:lpstr>Principle 3 (4 of 4)</vt:lpstr>
      <vt:lpstr>Anaplerotic Reactions Replenish Citric Acid Cycle Intermediates</vt:lpstr>
      <vt:lpstr>Role of the Citric Acid Cycle  in Anabolism</vt:lpstr>
      <vt:lpstr>Pyruvate Carboxylase</vt:lpstr>
      <vt:lpstr>Biotin in Pyruvate Carboxylase Carries One-Carbon (CO2) Groups</vt:lpstr>
      <vt:lpstr>Principle 5 (6 of 6)</vt:lpstr>
      <vt:lpstr>The Role of Biotin in the Pyruvate Carboxylase Reaction</vt:lpstr>
      <vt:lpstr>Biological Tethers Allow Flexibility</vt:lpstr>
      <vt:lpstr>16.4    Regulation of the Citric Acid Cycle</vt:lpstr>
      <vt:lpstr>Principle 4 (3 of 5)</vt:lpstr>
      <vt:lpstr>Citric Acid Cycle Regulation</vt:lpstr>
      <vt:lpstr>Principle 1 (3 of 4)</vt:lpstr>
      <vt:lpstr>Production of Acetyl-CoA by the PDH Complex Is Regulated by Allosteric and Covalent Mechanisms</vt:lpstr>
      <vt:lpstr>Regulation of Metabolite Flow Through the Citric Acid Cycle</vt:lpstr>
      <vt:lpstr>Principle 1 (4 of 4)</vt:lpstr>
      <vt:lpstr>Covalent Modification of the  PDH Complex</vt:lpstr>
      <vt:lpstr>Principle 4 (4 of 5)</vt:lpstr>
      <vt:lpstr>The Citric Acid Cycle Is Also Regulated at Three Exergonic Steps</vt:lpstr>
      <vt:lpstr>Citric Acid Cycle Activity Changes  in Tumors</vt:lpstr>
      <vt:lpstr>Lactate and Succinate  Are Oncometabolites</vt:lpstr>
      <vt:lpstr>Principle 4 (5 of 5)</vt:lpstr>
      <vt:lpstr>Mutations in Citric Acid  Cycle Enzymes</vt:lpstr>
      <vt:lpstr>Certain Intermediates Are Channeled through Metabolons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1016</cp:revision>
  <cp:lastPrinted>2020-09-26T21:29:29Z</cp:lastPrinted>
  <dcterms:created xsi:type="dcterms:W3CDTF">2003-08-27T01:54:28Z</dcterms:created>
  <dcterms:modified xsi:type="dcterms:W3CDTF">2021-02-26T17:48:12Z</dcterms:modified>
</cp:coreProperties>
</file>